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sldIdLst>
    <p:sldId id="288" r:id="rId2"/>
    <p:sldId id="290" r:id="rId3"/>
    <p:sldId id="292" r:id="rId4"/>
    <p:sldId id="266" r:id="rId5"/>
    <p:sldId id="308" r:id="rId6"/>
    <p:sldId id="268" r:id="rId7"/>
    <p:sldId id="270" r:id="rId8"/>
    <p:sldId id="301" r:id="rId9"/>
    <p:sldId id="306" r:id="rId10"/>
    <p:sldId id="310" r:id="rId11"/>
    <p:sldId id="282" r:id="rId12"/>
    <p:sldId id="311" r:id="rId13"/>
    <p:sldId id="312" r:id="rId14"/>
    <p:sldId id="314" r:id="rId15"/>
    <p:sldId id="313" r:id="rId16"/>
    <p:sldId id="298" r:id="rId17"/>
    <p:sldId id="280" r:id="rId18"/>
    <p:sldId id="304" r:id="rId19"/>
    <p:sldId id="259" r:id="rId20"/>
    <p:sldId id="269" r:id="rId21"/>
    <p:sldId id="284" r:id="rId22"/>
    <p:sldId id="264"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FF"/>
    <a:srgbClr val="FF5050"/>
    <a:srgbClr val="009900"/>
    <a:srgbClr val="33CC33"/>
    <a:srgbClr val="FF9900"/>
    <a:srgbClr val="66FF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78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63AB06-23FB-42B4-A101-1B15797D7CF5}"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0AD66A-88D0-4108-BC58-EA4C76D0600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D8214D-BD12-4145-85A7-782F159F107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92E10D-32BF-4089-B4D3-EFB212667F9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AF7239-708F-4FAE-9A33-1CAE2A40442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922069-94B8-4EE8-A7DA-60EF7B22701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E1E9DC0-25DC-4293-9CEF-DF709407931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5B35D2C-530A-4FC0-A862-DE78397E6FC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8C6A42E-2965-4704-A212-E40C165D934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782176-CDEE-4D87-BDBD-0871B7636F9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8CEB32-922F-4039-839D-D85454664BB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E763767-914B-4F8D-BE3E-900861CA7EF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7.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5072.JPG"/>
          <p:cNvPicPr>
            <a:picLocks noChangeAspect="1"/>
          </p:cNvPicPr>
          <p:nvPr/>
        </p:nvPicPr>
        <p:blipFill>
          <a:blip r:embed="rId2"/>
          <a:stretch>
            <a:fillRect/>
          </a:stretch>
        </p:blipFill>
        <p:spPr>
          <a:xfrm>
            <a:off x="156370" y="228601"/>
            <a:ext cx="8657614" cy="6400800"/>
          </a:xfrm>
          <a:prstGeom prst="rect">
            <a:avLst/>
          </a:prstGeom>
        </p:spPr>
      </p:pic>
      <p:sp>
        <p:nvSpPr>
          <p:cNvPr id="2" name="Title 1"/>
          <p:cNvSpPr>
            <a:spLocks noGrp="1"/>
          </p:cNvSpPr>
          <p:nvPr>
            <p:ph type="title"/>
          </p:nvPr>
        </p:nvSpPr>
        <p:spPr>
          <a:xfrm>
            <a:off x="457200" y="274638"/>
            <a:ext cx="8001000" cy="5440362"/>
          </a:xfrm>
        </p:spPr>
        <p:txBody>
          <a:bodyPr>
            <a:normAutofit fontScale="90000"/>
          </a:bodyPr>
          <a:lstStyle/>
          <a:p>
            <a:pPr algn="ctr"/>
            <a:r>
              <a:rPr lang="bn-BD" sz="4400" dirty="0" smtClean="0">
                <a:solidFill>
                  <a:srgbClr val="C00000"/>
                </a:solidFill>
                <a:latin typeface="NikoshBAN" pitchFamily="2" charset="0"/>
                <a:cs typeface="NikoshBAN" pitchFamily="2" charset="0"/>
              </a:rPr>
              <a:t>                       </a:t>
            </a:r>
            <a:r>
              <a:rPr lang="bn-BD" sz="23900" dirty="0" smtClean="0">
                <a:solidFill>
                  <a:srgbClr val="C00000"/>
                </a:solidFill>
                <a:latin typeface="NikoshBAN" pitchFamily="2" charset="0"/>
                <a:cs typeface="NikoshBAN" pitchFamily="2" charset="0"/>
              </a:rPr>
              <a:t>স্বাগতম</a:t>
            </a:r>
            <a:r>
              <a:rPr lang="bn-BD" sz="23900" dirty="0" smtClean="0">
                <a:latin typeface="NikoshBAN" pitchFamily="2" charset="0"/>
                <a:cs typeface="NikoshBAN" pitchFamily="2" charset="0"/>
              </a:rPr>
              <a:t/>
            </a:r>
            <a:br>
              <a:rPr lang="bn-BD" sz="23900" dirty="0" smtClean="0">
                <a:latin typeface="NikoshBAN" pitchFamily="2" charset="0"/>
                <a:cs typeface="NikoshBAN" pitchFamily="2" charset="0"/>
              </a:rPr>
            </a:b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
            </a:r>
            <a:br>
              <a:rPr lang="bn-BD" dirty="0" smtClean="0">
                <a:latin typeface="NikoshBAN" pitchFamily="2" charset="0"/>
                <a:cs typeface="NikoshBAN" pitchFamily="2" charset="0"/>
              </a:rPr>
            </a:b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style>
          <a:lnRef idx="1">
            <a:schemeClr val="accent2"/>
          </a:lnRef>
          <a:fillRef idx="2">
            <a:schemeClr val="accent2"/>
          </a:fillRef>
          <a:effectRef idx="1">
            <a:schemeClr val="accent2"/>
          </a:effectRef>
          <a:fontRef idx="minor">
            <a:schemeClr val="dk1"/>
          </a:fontRef>
        </p:style>
        <p:txBody>
          <a:bodyPr/>
          <a:lstStyle/>
          <a:p>
            <a:r>
              <a:rPr lang="bn-BD" dirty="0" smtClean="0">
                <a:latin typeface="NikoshBAN" pitchFamily="2" charset="0"/>
                <a:cs typeface="NikoshBAN" pitchFamily="2" charset="0"/>
              </a:rPr>
              <a:t>এইডস(</a:t>
            </a:r>
            <a:r>
              <a:rPr lang="en-US" dirty="0" smtClean="0">
                <a:latin typeface="NikoshBAN" pitchFamily="2" charset="0"/>
                <a:cs typeface="NikoshBAN" pitchFamily="2" charset="0"/>
              </a:rPr>
              <a:t>AIDS</a:t>
            </a:r>
            <a:r>
              <a:rPr lang="bn-BD"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457200" y="914401"/>
            <a:ext cx="8229600" cy="3581400"/>
          </a:xfrm>
        </p:spPr>
        <p:txBody>
          <a:bodyPr>
            <a:noAutofit/>
          </a:bodyPr>
          <a:lstStyle/>
          <a:p>
            <a:pPr>
              <a:lnSpc>
                <a:spcPct val="150000"/>
              </a:lnSpc>
              <a:buFont typeface="Wingdings" pitchFamily="2" charset="2"/>
              <a:buChar char="v"/>
            </a:pPr>
            <a:r>
              <a:rPr lang="en-US" sz="4000" dirty="0" smtClean="0">
                <a:solidFill>
                  <a:srgbClr val="C00000"/>
                </a:solidFill>
                <a:latin typeface="NikoshBAN" pitchFamily="2" charset="0"/>
                <a:cs typeface="NikoshBAN" pitchFamily="2" charset="0"/>
              </a:rPr>
              <a:t>A=</a:t>
            </a:r>
            <a:r>
              <a:rPr lang="en-US" sz="2800" dirty="0" smtClean="0">
                <a:solidFill>
                  <a:srgbClr val="C00000"/>
                </a:solidFill>
                <a:latin typeface="NikoshBAN" pitchFamily="2" charset="0"/>
                <a:cs typeface="NikoshBAN" pitchFamily="2" charset="0"/>
              </a:rPr>
              <a:t>Acquired</a:t>
            </a:r>
            <a:r>
              <a:rPr lang="bn-BD" sz="2800" dirty="0" smtClean="0">
                <a:solidFill>
                  <a:srgbClr val="C00000"/>
                </a:solidFill>
                <a:latin typeface="NikoshBAN" pitchFamily="2" charset="0"/>
                <a:cs typeface="NikoshBAN" pitchFamily="2" charset="0"/>
              </a:rPr>
              <a:t>  </a:t>
            </a:r>
            <a:r>
              <a:rPr lang="en-US" sz="2800" dirty="0" smtClean="0">
                <a:solidFill>
                  <a:srgbClr val="C00000"/>
                </a:solidFill>
                <a:latin typeface="NikoshBAN" pitchFamily="2" charset="0"/>
                <a:cs typeface="NikoshBAN" pitchFamily="2" charset="0"/>
              </a:rPr>
              <a:t>-</a:t>
            </a:r>
            <a:r>
              <a:rPr lang="en-US" sz="2800" dirty="0" err="1" smtClean="0">
                <a:solidFill>
                  <a:srgbClr val="0000FF"/>
                </a:solidFill>
                <a:latin typeface="NikoshBAN" pitchFamily="2" charset="0"/>
                <a:cs typeface="NikoshBAN" pitchFamily="2" charset="0"/>
              </a:rPr>
              <a:t>অর্জিত</a:t>
            </a:r>
            <a:endParaRPr lang="en-US" sz="2800" dirty="0" smtClean="0">
              <a:solidFill>
                <a:srgbClr val="0000FF"/>
              </a:solidFill>
              <a:latin typeface="NikoshBAN" pitchFamily="2" charset="0"/>
              <a:cs typeface="NikoshBAN" pitchFamily="2" charset="0"/>
            </a:endParaRPr>
          </a:p>
          <a:p>
            <a:pPr>
              <a:lnSpc>
                <a:spcPct val="150000"/>
              </a:lnSpc>
              <a:buFont typeface="Wingdings" pitchFamily="2" charset="2"/>
              <a:buChar char="v"/>
            </a:pPr>
            <a:r>
              <a:rPr lang="en-US" sz="4000" dirty="0" smtClean="0">
                <a:solidFill>
                  <a:srgbClr val="C00000"/>
                </a:solidFill>
                <a:latin typeface="NikoshBAN" pitchFamily="2" charset="0"/>
                <a:cs typeface="NikoshBAN" pitchFamily="2" charset="0"/>
              </a:rPr>
              <a:t>I = </a:t>
            </a:r>
            <a:r>
              <a:rPr lang="en-US" sz="2800" dirty="0" smtClean="0">
                <a:solidFill>
                  <a:srgbClr val="C00000"/>
                </a:solidFill>
                <a:latin typeface="NikoshBAN" pitchFamily="2" charset="0"/>
                <a:cs typeface="NikoshBAN" pitchFamily="2" charset="0"/>
              </a:rPr>
              <a:t>Immune -</a:t>
            </a:r>
            <a:r>
              <a:rPr lang="en-US" sz="2800" dirty="0" err="1" smtClean="0">
                <a:solidFill>
                  <a:srgbClr val="0000FF"/>
                </a:solidFill>
                <a:latin typeface="NikoshBAN" pitchFamily="2" charset="0"/>
                <a:cs typeface="NikoshBAN" pitchFamily="2" charset="0"/>
              </a:rPr>
              <a:t>রোগ</a:t>
            </a:r>
            <a:r>
              <a:rPr lang="en-US" sz="2800" dirty="0" smtClean="0">
                <a:solidFill>
                  <a:srgbClr val="0000FF"/>
                </a:solidFill>
                <a:latin typeface="NikoshBAN" pitchFamily="2" charset="0"/>
                <a:cs typeface="NikoshBAN" pitchFamily="2" charset="0"/>
              </a:rPr>
              <a:t> </a:t>
            </a:r>
            <a:r>
              <a:rPr lang="en-US" sz="2800" dirty="0" err="1" smtClean="0">
                <a:solidFill>
                  <a:srgbClr val="0000FF"/>
                </a:solidFill>
                <a:latin typeface="NikoshBAN" pitchFamily="2" charset="0"/>
                <a:cs typeface="NikoshBAN" pitchFamily="2" charset="0"/>
              </a:rPr>
              <a:t>প্রতিরোধ</a:t>
            </a:r>
            <a:r>
              <a:rPr lang="en-US" sz="2800" dirty="0" smtClean="0">
                <a:solidFill>
                  <a:srgbClr val="0000FF"/>
                </a:solidFill>
                <a:latin typeface="NikoshBAN" pitchFamily="2" charset="0"/>
                <a:cs typeface="NikoshBAN" pitchFamily="2" charset="0"/>
              </a:rPr>
              <a:t> </a:t>
            </a:r>
            <a:r>
              <a:rPr lang="en-US" sz="2800" dirty="0" err="1" smtClean="0">
                <a:solidFill>
                  <a:srgbClr val="0000FF"/>
                </a:solidFill>
                <a:latin typeface="NikoshBAN" pitchFamily="2" charset="0"/>
                <a:cs typeface="NikoshBAN" pitchFamily="2" charset="0"/>
              </a:rPr>
              <a:t>ক্ষমতা</a:t>
            </a:r>
            <a:endParaRPr lang="en-US" sz="2800" dirty="0" smtClean="0">
              <a:solidFill>
                <a:srgbClr val="0000FF"/>
              </a:solidFill>
              <a:latin typeface="NikoshBAN" pitchFamily="2" charset="0"/>
              <a:cs typeface="NikoshBAN" pitchFamily="2" charset="0"/>
            </a:endParaRPr>
          </a:p>
          <a:p>
            <a:pPr>
              <a:lnSpc>
                <a:spcPct val="150000"/>
              </a:lnSpc>
              <a:buFont typeface="Wingdings" pitchFamily="2" charset="2"/>
              <a:buChar char="v"/>
            </a:pPr>
            <a:r>
              <a:rPr lang="en-US" sz="4000" dirty="0" smtClean="0">
                <a:solidFill>
                  <a:srgbClr val="C00000"/>
                </a:solidFill>
                <a:latin typeface="NikoshBAN" pitchFamily="2" charset="0"/>
                <a:cs typeface="NikoshBAN" pitchFamily="2" charset="0"/>
              </a:rPr>
              <a:t>D= </a:t>
            </a:r>
            <a:r>
              <a:rPr lang="en-US" sz="2800" dirty="0" smtClean="0">
                <a:solidFill>
                  <a:srgbClr val="C00000"/>
                </a:solidFill>
                <a:latin typeface="NikoshBAN" pitchFamily="2" charset="0"/>
                <a:cs typeface="NikoshBAN" pitchFamily="2" charset="0"/>
              </a:rPr>
              <a:t>Deficiency -</a:t>
            </a:r>
            <a:r>
              <a:rPr lang="en-US" sz="2800" dirty="0" err="1" smtClean="0">
                <a:solidFill>
                  <a:srgbClr val="0000FF"/>
                </a:solidFill>
                <a:latin typeface="NikoshBAN" pitchFamily="2" charset="0"/>
                <a:cs typeface="NikoshBAN" pitchFamily="2" charset="0"/>
              </a:rPr>
              <a:t>হ্রাস</a:t>
            </a:r>
            <a:r>
              <a:rPr lang="en-US" sz="2800" dirty="0" smtClean="0">
                <a:solidFill>
                  <a:srgbClr val="0000FF"/>
                </a:solidFill>
                <a:latin typeface="NikoshBAN" pitchFamily="2" charset="0"/>
                <a:cs typeface="NikoshBAN" pitchFamily="2" charset="0"/>
              </a:rPr>
              <a:t> </a:t>
            </a:r>
            <a:r>
              <a:rPr lang="en-US" sz="2800" dirty="0" err="1" smtClean="0">
                <a:solidFill>
                  <a:srgbClr val="0000FF"/>
                </a:solidFill>
                <a:latin typeface="NikoshBAN" pitchFamily="2" charset="0"/>
                <a:cs typeface="NikoshBAN" pitchFamily="2" charset="0"/>
              </a:rPr>
              <a:t>বা</a:t>
            </a:r>
            <a:r>
              <a:rPr lang="en-US" sz="2800" dirty="0" smtClean="0">
                <a:solidFill>
                  <a:srgbClr val="0000FF"/>
                </a:solidFill>
                <a:latin typeface="NikoshBAN" pitchFamily="2" charset="0"/>
                <a:cs typeface="NikoshBAN" pitchFamily="2" charset="0"/>
              </a:rPr>
              <a:t> </a:t>
            </a:r>
            <a:r>
              <a:rPr lang="en-US" sz="2800" dirty="0" err="1" smtClean="0">
                <a:solidFill>
                  <a:srgbClr val="0000FF"/>
                </a:solidFill>
                <a:latin typeface="NikoshBAN" pitchFamily="2" charset="0"/>
                <a:cs typeface="NikoshBAN" pitchFamily="2" charset="0"/>
              </a:rPr>
              <a:t>কমতি</a:t>
            </a:r>
            <a:r>
              <a:rPr lang="en-US" sz="2800" dirty="0" smtClean="0">
                <a:solidFill>
                  <a:srgbClr val="0000FF"/>
                </a:solidFill>
                <a:latin typeface="NikoshBAN" pitchFamily="2" charset="0"/>
                <a:cs typeface="NikoshBAN" pitchFamily="2" charset="0"/>
              </a:rPr>
              <a:t> </a:t>
            </a:r>
          </a:p>
          <a:p>
            <a:pPr>
              <a:lnSpc>
                <a:spcPct val="150000"/>
              </a:lnSpc>
              <a:buFont typeface="Wingdings" pitchFamily="2" charset="2"/>
              <a:buChar char="v"/>
            </a:pPr>
            <a:r>
              <a:rPr lang="en-US" sz="4000" dirty="0" smtClean="0">
                <a:solidFill>
                  <a:srgbClr val="C00000"/>
                </a:solidFill>
                <a:latin typeface="NikoshBAN" pitchFamily="2" charset="0"/>
                <a:cs typeface="NikoshBAN" pitchFamily="2" charset="0"/>
              </a:rPr>
              <a:t>S= </a:t>
            </a:r>
            <a:r>
              <a:rPr lang="en-US" sz="2800" dirty="0" smtClean="0">
                <a:solidFill>
                  <a:srgbClr val="C00000"/>
                </a:solidFill>
                <a:latin typeface="NikoshBAN" pitchFamily="2" charset="0"/>
                <a:cs typeface="NikoshBAN" pitchFamily="2" charset="0"/>
              </a:rPr>
              <a:t>Syndrome -</a:t>
            </a:r>
            <a:r>
              <a:rPr lang="en-US" sz="2800" dirty="0" err="1" smtClean="0">
                <a:solidFill>
                  <a:srgbClr val="0000FF"/>
                </a:solidFill>
                <a:latin typeface="NikoshBAN" pitchFamily="2" charset="0"/>
                <a:cs typeface="NikoshBAN" pitchFamily="2" charset="0"/>
              </a:rPr>
              <a:t>অবস্থা</a:t>
            </a:r>
            <a:endParaRPr lang="en-US" sz="2800" dirty="0" smtClean="0">
              <a:solidFill>
                <a:srgbClr val="0000FF"/>
              </a:solidFill>
              <a:latin typeface="NikoshBAN" pitchFamily="2" charset="0"/>
              <a:cs typeface="NikoshBAN" pitchFamily="2" charset="0"/>
            </a:endParaRPr>
          </a:p>
          <a:p>
            <a:pPr>
              <a:buFont typeface="Wingdings" pitchFamily="2" charset="2"/>
              <a:buChar char="v"/>
            </a:pPr>
            <a:endParaRPr lang="en-US" sz="2800" dirty="0">
              <a:latin typeface="NikoshBAN" pitchFamily="2" charset="0"/>
              <a:cs typeface="NikoshBAN" pitchFamily="2" charset="0"/>
            </a:endParaRPr>
          </a:p>
        </p:txBody>
      </p:sp>
      <p:sp>
        <p:nvSpPr>
          <p:cNvPr id="4" name="Rectangle 3"/>
          <p:cNvSpPr/>
          <p:nvPr/>
        </p:nvSpPr>
        <p:spPr>
          <a:xfrm>
            <a:off x="533400" y="4953000"/>
            <a:ext cx="8305800" cy="1524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solidFill>
                  <a:srgbClr val="C00000"/>
                </a:solidFill>
                <a:latin typeface="NikoshBAN" pitchFamily="2" charset="0"/>
                <a:cs typeface="NikoshBAN" pitchFamily="2" charset="0"/>
              </a:rPr>
              <a:t>অর্জিত অবস্থা যা মানুষের দেহের রোগ প্রতিরোধ ক্ষমতা কমিয়ে দেয়, যার একমাত্র পরিণতি মৃত্যু</a:t>
            </a:r>
            <a:endParaRPr lang="en-US" sz="3600" dirty="0">
              <a:solidFill>
                <a:srgbClr val="C00000"/>
              </a:solidFill>
              <a:latin typeface="NikoshBAN" pitchFamily="2" charset="0"/>
              <a:cs typeface="NikoshBAN" pitchFamily="2" charset="0"/>
            </a:endParaRPr>
          </a:p>
        </p:txBody>
      </p:sp>
      <p:sp>
        <p:nvSpPr>
          <p:cNvPr id="5" name="Rectangle 4"/>
          <p:cNvSpPr/>
          <p:nvPr/>
        </p:nvSpPr>
        <p:spPr>
          <a:xfrm>
            <a:off x="6172200" y="1295400"/>
            <a:ext cx="2743200" cy="3200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একক কাজ(সময় ২ মিনিট)</a:t>
            </a:r>
          </a:p>
          <a:p>
            <a:pPr algn="ctr"/>
            <a:r>
              <a:rPr lang="bn-BD" sz="3200" dirty="0" smtClean="0">
                <a:latin typeface="NikoshBAN" pitchFamily="2" charset="0"/>
                <a:cs typeface="NikoshBAN" pitchFamily="2" charset="0"/>
              </a:rPr>
              <a:t>পাশের ক্লু দেখে এইডস কী লিখ?</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heckerboard(across)">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Content Placeholder 3" descr="intelligent-monkeys.jpg"/>
          <p:cNvPicPr>
            <a:picLocks noGrp="1" noChangeAspect="1"/>
          </p:cNvPicPr>
          <p:nvPr>
            <p:ph idx="1"/>
          </p:nvPr>
        </p:nvPicPr>
        <p:blipFill>
          <a:blip r:embed="rId2"/>
          <a:stretch>
            <a:fillRect/>
          </a:stretch>
        </p:blipFill>
        <p:spPr>
          <a:xfrm>
            <a:off x="304800" y="2209800"/>
            <a:ext cx="3810000" cy="4152900"/>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ctangle 14"/>
          <p:cNvSpPr txBox="1">
            <a:spLocks noChangeArrowheads="1"/>
          </p:cNvSpPr>
          <p:nvPr/>
        </p:nvSpPr>
        <p:spPr bwMode="auto">
          <a:xfrm>
            <a:off x="152400" y="152400"/>
            <a:ext cx="4419600" cy="1524000"/>
          </a:xfrm>
          <a:prstGeom prst="rect">
            <a:avLst/>
          </a:prstGeom>
          <a:solidFill>
            <a:schemeClr val="accent1">
              <a:lumMod val="20000"/>
              <a:lumOff val="80000"/>
            </a:schemeClr>
          </a:solidFill>
          <a:ln w="9525">
            <a:solidFill>
              <a:srgbClr val="0066FF"/>
            </a:solidFill>
            <a:miter lim="800000"/>
            <a:headEnd/>
            <a:tailEnd/>
          </a:ln>
        </p:spPr>
        <p:txBody>
          <a:bodyPr anchor="ctr">
            <a:noAutofit/>
          </a:bodyPr>
          <a:lstStyle/>
          <a:p>
            <a:pPr algn="ctr" eaLnBrk="1" fontAlgn="auto" hangingPunct="1">
              <a:spcAft>
                <a:spcPts val="0"/>
              </a:spcAft>
              <a:defRPr/>
            </a:pPr>
            <a:r>
              <a:rPr lang="en-US" sz="3600" dirty="0">
                <a:solidFill>
                  <a:srgbClr val="0070C0"/>
                </a:solidFill>
                <a:latin typeface="NikoshBAN" pitchFamily="2" charset="0"/>
                <a:ea typeface="+mj-ea"/>
                <a:cs typeface="NikoshBAN" pitchFamily="2" charset="0"/>
              </a:rPr>
              <a:t> </a:t>
            </a:r>
            <a:r>
              <a:rPr lang="bn-BD" sz="3600" dirty="0">
                <a:latin typeface="NikoshBAN" pitchFamily="2" charset="0"/>
                <a:cs typeface="NikoshBAN" pitchFamily="2" charset="0"/>
              </a:rPr>
              <a:t>আফ্রিকায় সর্ব প্রথম বানরের মধ্যে</a:t>
            </a:r>
            <a:r>
              <a:rPr lang="bn-BD" sz="3600" dirty="0"/>
              <a:t> </a:t>
            </a:r>
            <a:r>
              <a:rPr lang="bn-BD" sz="3600" dirty="0">
                <a:latin typeface="NikoshBAN" pitchFamily="2" charset="0"/>
                <a:cs typeface="NikoshBAN" pitchFamily="2" charset="0"/>
              </a:rPr>
              <a:t>রেট্রো ভাইরাসটি সনাক্ত করা হয়।</a:t>
            </a:r>
            <a:endParaRPr lang="en-US" sz="3600" dirty="0">
              <a:solidFill>
                <a:srgbClr val="0070C0"/>
              </a:solidFill>
              <a:latin typeface="NikoshBAN" pitchFamily="2" charset="0"/>
              <a:ea typeface="+mj-ea"/>
              <a:cs typeface="NikoshBAN" pitchFamily="2" charset="0"/>
            </a:endParaRPr>
          </a:p>
        </p:txBody>
      </p:sp>
      <p:pic>
        <p:nvPicPr>
          <p:cNvPr id="5" name="Picture 1" descr="Small Baby.JPG"/>
          <p:cNvPicPr>
            <a:picLocks noChangeAspect="1"/>
          </p:cNvPicPr>
          <p:nvPr/>
        </p:nvPicPr>
        <p:blipFill>
          <a:blip r:embed="rId3"/>
          <a:srcRect/>
          <a:stretch>
            <a:fillRect/>
          </a:stretch>
        </p:blipFill>
        <p:spPr bwMode="auto">
          <a:xfrm>
            <a:off x="4572000" y="2133600"/>
            <a:ext cx="4080342" cy="42941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itle 1"/>
          <p:cNvSpPr txBox="1">
            <a:spLocks/>
          </p:cNvSpPr>
          <p:nvPr/>
        </p:nvSpPr>
        <p:spPr>
          <a:xfrm>
            <a:off x="4800600" y="274638"/>
            <a:ext cx="3886200" cy="1325562"/>
          </a:xfrm>
          <a:prstGeom prst="rect">
            <a:avLst/>
          </a:prstGeom>
          <a:ln/>
        </p:spPr>
        <p:style>
          <a:lnRef idx="1">
            <a:schemeClr val="accent4"/>
          </a:lnRef>
          <a:fillRef idx="2">
            <a:schemeClr val="accent4"/>
          </a:fillRef>
          <a:effectRef idx="1">
            <a:schemeClr val="accent4"/>
          </a:effectRef>
          <a:fontRef idx="minor">
            <a:schemeClr val="dk1"/>
          </a:fontRef>
        </p:style>
        <p:txBody>
          <a:bodyPr/>
          <a:lstStyle/>
          <a:p>
            <a:pPr algn="ctr">
              <a:defRPr/>
            </a:pPr>
            <a:r>
              <a:rPr lang="bn-BD" sz="3600" dirty="0">
                <a:latin typeface="NikoshBAN" pitchFamily="2" charset="0"/>
                <a:ea typeface="+mj-ea"/>
                <a:cs typeface="NikoshBAN" pitchFamily="2" charset="0"/>
              </a:rPr>
              <a:t>বাংলাদেশে সর্ব প্রথম এইডস আক্রান্ত ব্যক্তি।  </a:t>
            </a:r>
            <a:endParaRPr lang="en-US" sz="3600" dirty="0">
              <a:latin typeface="NikoshBAN" pitchFamily="2" charset="0"/>
              <a:ea typeface="+mj-ea"/>
              <a:cs typeface="NikoshBAN" pitchFamily="2" charset="0"/>
            </a:endParaRPr>
          </a:p>
        </p:txBody>
      </p:sp>
      <p:sp>
        <p:nvSpPr>
          <p:cNvPr id="7" name="Down Arrow 6"/>
          <p:cNvSpPr/>
          <p:nvPr/>
        </p:nvSpPr>
        <p:spPr>
          <a:xfrm>
            <a:off x="1828800" y="167640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324600" y="160020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diamond(in)">
                                      <p:cBhvr>
                                        <p:cTn id="13" dur="2000"/>
                                        <p:tgtEl>
                                          <p:spTgt spid="1229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2000"/>
                                        <p:tgtEl>
                                          <p:spTgt spid="8"/>
                                        </p:tgtEl>
                                      </p:cBhvr>
                                    </p:animEffect>
                                  </p:childTnLst>
                                </p:cTn>
                              </p:par>
                              <p:par>
                                <p:cTn id="22" presetID="8"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hoto: Heroin addict shooting up"/>
          <p:cNvPicPr/>
          <p:nvPr/>
        </p:nvPicPr>
        <p:blipFill>
          <a:blip r:embed="rId2"/>
          <a:srcRect l="23529"/>
          <a:stretch>
            <a:fillRect/>
          </a:stretch>
        </p:blipFill>
        <p:spPr bwMode="auto">
          <a:xfrm>
            <a:off x="6324600" y="2895600"/>
            <a:ext cx="2514600" cy="1676400"/>
          </a:xfrm>
          <a:prstGeom prst="rect">
            <a:avLst/>
          </a:prstGeom>
          <a:noFill/>
          <a:ln w="76200">
            <a:noFill/>
            <a:miter lim="800000"/>
            <a:headEnd/>
            <a:tailEnd/>
          </a:ln>
          <a:effectLst>
            <a:outerShdw blurRad="184150" dist="241300" dir="11520000" sx="110000" sy="110000" algn="ctr">
              <a:srgbClr val="000000">
                <a:alpha val="18000"/>
              </a:srgbClr>
            </a:outerShdw>
          </a:effectLst>
        </p:spPr>
      </p:pic>
      <p:pic>
        <p:nvPicPr>
          <p:cNvPr id="5" name="Picture 1" descr="Small Baby.JPG"/>
          <p:cNvPicPr>
            <a:picLocks noChangeAspect="1"/>
          </p:cNvPicPr>
          <p:nvPr/>
        </p:nvPicPr>
        <p:blipFill>
          <a:blip r:embed="rId3"/>
          <a:srcRect/>
          <a:stretch>
            <a:fillRect/>
          </a:stretch>
        </p:blipFill>
        <p:spPr bwMode="auto">
          <a:xfrm>
            <a:off x="6324600" y="228600"/>
            <a:ext cx="2667000" cy="16510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 name="Picture 12" descr="aids_patient_5442127.jpg"/>
          <p:cNvPicPr>
            <a:picLocks noChangeAspect="1"/>
          </p:cNvPicPr>
          <p:nvPr/>
        </p:nvPicPr>
        <p:blipFill>
          <a:blip r:embed="rId4"/>
          <a:srcRect/>
          <a:stretch>
            <a:fillRect/>
          </a:stretch>
        </p:blipFill>
        <p:spPr bwMode="auto">
          <a:xfrm>
            <a:off x="152400" y="152400"/>
            <a:ext cx="27432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9" descr="C:\Documents and Settings\ggg\Desktop\hi\DSC01548.JPG"/>
          <p:cNvPicPr>
            <a:picLocks noChangeAspect="1" noChangeArrowheads="1"/>
          </p:cNvPicPr>
          <p:nvPr/>
        </p:nvPicPr>
        <p:blipFill>
          <a:blip r:embed="rId5" cstate="print"/>
          <a:srcRect l="22261" t="14925" r="51594" b="14925"/>
          <a:stretch>
            <a:fillRect/>
          </a:stretch>
        </p:blipFill>
        <p:spPr bwMode="auto">
          <a:xfrm>
            <a:off x="3200400" y="304800"/>
            <a:ext cx="2438400" cy="1371600"/>
          </a:xfrm>
          <a:prstGeom prst="rect">
            <a:avLst/>
          </a:prstGeom>
          <a:blipFill>
            <a:blip r:embed="rId6"/>
            <a:tile tx="0" ty="0" sx="100000" sy="100000" flip="none" algn="tl"/>
          </a:blipFill>
          <a:ln w="38100">
            <a:solidFill>
              <a:srgbClr val="C00000"/>
            </a:solidFill>
          </a:ln>
          <a:effectLst>
            <a:outerShdw blurRad="292100" dist="139700" dir="2700000" algn="tl" rotWithShape="0">
              <a:srgbClr val="333333">
                <a:alpha val="65000"/>
              </a:srgbClr>
            </a:outerShdw>
          </a:effectLst>
        </p:spPr>
      </p:pic>
      <p:sp>
        <p:nvSpPr>
          <p:cNvPr id="7" name="Freeform 6"/>
          <p:cNvSpPr/>
          <p:nvPr/>
        </p:nvSpPr>
        <p:spPr>
          <a:xfrm rot="20656538">
            <a:off x="4648200" y="1143000"/>
            <a:ext cx="2874818" cy="457200"/>
          </a:xfrm>
          <a:custGeom>
            <a:avLst/>
            <a:gdLst>
              <a:gd name="connsiteX0" fmla="*/ 113145 w 2874818"/>
              <a:gd name="connsiteY0" fmla="*/ 57727 h 314036"/>
              <a:gd name="connsiteX1" fmla="*/ 778163 w 2874818"/>
              <a:gd name="connsiteY1" fmla="*/ 293254 h 314036"/>
              <a:gd name="connsiteX2" fmla="*/ 2593109 w 2874818"/>
              <a:gd name="connsiteY2" fmla="*/ 182418 h 314036"/>
              <a:gd name="connsiteX3" fmla="*/ 2468418 w 2874818"/>
              <a:gd name="connsiteY3" fmla="*/ 71582 h 314036"/>
              <a:gd name="connsiteX4" fmla="*/ 1997363 w 2874818"/>
              <a:gd name="connsiteY4" fmla="*/ 154709 h 314036"/>
              <a:gd name="connsiteX5" fmla="*/ 1415472 w 2874818"/>
              <a:gd name="connsiteY5" fmla="*/ 154709 h 314036"/>
              <a:gd name="connsiteX6" fmla="*/ 1013690 w 2874818"/>
              <a:gd name="connsiteY6" fmla="*/ 210127 h 314036"/>
              <a:gd name="connsiteX7" fmla="*/ 431800 w 2874818"/>
              <a:gd name="connsiteY7" fmla="*/ 168563 h 314036"/>
              <a:gd name="connsiteX8" fmla="*/ 293254 w 2874818"/>
              <a:gd name="connsiteY8" fmla="*/ 99291 h 314036"/>
              <a:gd name="connsiteX9" fmla="*/ 210127 w 2874818"/>
              <a:gd name="connsiteY9" fmla="*/ 43873 h 314036"/>
              <a:gd name="connsiteX10" fmla="*/ 99290 w 2874818"/>
              <a:gd name="connsiteY10" fmla="*/ 2309 h 314036"/>
              <a:gd name="connsiteX11" fmla="*/ 113145 w 2874818"/>
              <a:gd name="connsiteY11" fmla="*/ 57727 h 31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4818" h="314036">
                <a:moveTo>
                  <a:pt x="113145" y="57727"/>
                </a:moveTo>
                <a:cubicBezTo>
                  <a:pt x="226290" y="106218"/>
                  <a:pt x="364836" y="272472"/>
                  <a:pt x="778163" y="293254"/>
                </a:cubicBezTo>
                <a:cubicBezTo>
                  <a:pt x="1191490" y="314036"/>
                  <a:pt x="2311400" y="219363"/>
                  <a:pt x="2593109" y="182418"/>
                </a:cubicBezTo>
                <a:cubicBezTo>
                  <a:pt x="2874818" y="145473"/>
                  <a:pt x="2567709" y="76200"/>
                  <a:pt x="2468418" y="71582"/>
                </a:cubicBezTo>
                <a:cubicBezTo>
                  <a:pt x="2369127" y="66964"/>
                  <a:pt x="2172854" y="140855"/>
                  <a:pt x="1997363" y="154709"/>
                </a:cubicBezTo>
                <a:cubicBezTo>
                  <a:pt x="1821872" y="168563"/>
                  <a:pt x="1579417" y="145473"/>
                  <a:pt x="1415472" y="154709"/>
                </a:cubicBezTo>
                <a:cubicBezTo>
                  <a:pt x="1251527" y="163945"/>
                  <a:pt x="1177635" y="207818"/>
                  <a:pt x="1013690" y="210127"/>
                </a:cubicBezTo>
                <a:cubicBezTo>
                  <a:pt x="849745" y="212436"/>
                  <a:pt x="551873" y="187036"/>
                  <a:pt x="431800" y="168563"/>
                </a:cubicBezTo>
                <a:cubicBezTo>
                  <a:pt x="311727" y="150090"/>
                  <a:pt x="330200" y="120073"/>
                  <a:pt x="293254" y="99291"/>
                </a:cubicBezTo>
                <a:cubicBezTo>
                  <a:pt x="256309" y="78509"/>
                  <a:pt x="242454" y="60037"/>
                  <a:pt x="210127" y="43873"/>
                </a:cubicBezTo>
                <a:cubicBezTo>
                  <a:pt x="177800" y="27709"/>
                  <a:pt x="117763" y="0"/>
                  <a:pt x="99290" y="2309"/>
                </a:cubicBezTo>
                <a:cubicBezTo>
                  <a:pt x="80817" y="4618"/>
                  <a:pt x="0" y="9236"/>
                  <a:pt x="113145" y="5772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221346" y="180109"/>
            <a:ext cx="2200563" cy="1039091"/>
          </a:xfrm>
          <a:custGeom>
            <a:avLst/>
            <a:gdLst>
              <a:gd name="connsiteX0" fmla="*/ 64654 w 2200563"/>
              <a:gd name="connsiteY0" fmla="*/ 955964 h 1039091"/>
              <a:gd name="connsiteX1" fmla="*/ 494145 w 2200563"/>
              <a:gd name="connsiteY1" fmla="*/ 512618 h 1039091"/>
              <a:gd name="connsiteX2" fmla="*/ 688109 w 2200563"/>
              <a:gd name="connsiteY2" fmla="*/ 290946 h 1039091"/>
              <a:gd name="connsiteX3" fmla="*/ 1145309 w 2200563"/>
              <a:gd name="connsiteY3" fmla="*/ 96982 h 1039091"/>
              <a:gd name="connsiteX4" fmla="*/ 1463963 w 2200563"/>
              <a:gd name="connsiteY4" fmla="*/ 69273 h 1039091"/>
              <a:gd name="connsiteX5" fmla="*/ 1810327 w 2200563"/>
              <a:gd name="connsiteY5" fmla="*/ 55418 h 1039091"/>
              <a:gd name="connsiteX6" fmla="*/ 2045854 w 2200563"/>
              <a:gd name="connsiteY6" fmla="*/ 0 h 1039091"/>
              <a:gd name="connsiteX7" fmla="*/ 2115127 w 2200563"/>
              <a:gd name="connsiteY7" fmla="*/ 55418 h 1039091"/>
              <a:gd name="connsiteX8" fmla="*/ 2170545 w 2200563"/>
              <a:gd name="connsiteY8" fmla="*/ 124691 h 1039091"/>
              <a:gd name="connsiteX9" fmla="*/ 1935018 w 2200563"/>
              <a:gd name="connsiteY9" fmla="*/ 138546 h 1039091"/>
              <a:gd name="connsiteX10" fmla="*/ 1657927 w 2200563"/>
              <a:gd name="connsiteY10" fmla="*/ 138546 h 1039091"/>
              <a:gd name="connsiteX11" fmla="*/ 1089890 w 2200563"/>
              <a:gd name="connsiteY11" fmla="*/ 207818 h 1039091"/>
              <a:gd name="connsiteX12" fmla="*/ 715818 w 2200563"/>
              <a:gd name="connsiteY12" fmla="*/ 387927 h 1039091"/>
              <a:gd name="connsiteX13" fmla="*/ 189345 w 2200563"/>
              <a:gd name="connsiteY13" fmla="*/ 914400 h 1039091"/>
              <a:gd name="connsiteX14" fmla="*/ 106218 w 2200563"/>
              <a:gd name="connsiteY14" fmla="*/ 1011382 h 1039091"/>
              <a:gd name="connsiteX15" fmla="*/ 64654 w 2200563"/>
              <a:gd name="connsiteY15" fmla="*/ 955964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0563" h="1039091">
                <a:moveTo>
                  <a:pt x="64654" y="955964"/>
                </a:moveTo>
                <a:cubicBezTo>
                  <a:pt x="129309" y="872837"/>
                  <a:pt x="390236" y="623454"/>
                  <a:pt x="494145" y="512618"/>
                </a:cubicBezTo>
                <a:cubicBezTo>
                  <a:pt x="598054" y="401782"/>
                  <a:pt x="579582" y="360219"/>
                  <a:pt x="688109" y="290946"/>
                </a:cubicBezTo>
                <a:cubicBezTo>
                  <a:pt x="796636" y="221673"/>
                  <a:pt x="1016000" y="133928"/>
                  <a:pt x="1145309" y="96982"/>
                </a:cubicBezTo>
                <a:cubicBezTo>
                  <a:pt x="1274618" y="60037"/>
                  <a:pt x="1353127" y="76200"/>
                  <a:pt x="1463963" y="69273"/>
                </a:cubicBezTo>
                <a:cubicBezTo>
                  <a:pt x="1574799" y="62346"/>
                  <a:pt x="1713345" y="66963"/>
                  <a:pt x="1810327" y="55418"/>
                </a:cubicBezTo>
                <a:cubicBezTo>
                  <a:pt x="1907309" y="43873"/>
                  <a:pt x="1995054" y="0"/>
                  <a:pt x="2045854" y="0"/>
                </a:cubicBezTo>
                <a:cubicBezTo>
                  <a:pt x="2096654" y="0"/>
                  <a:pt x="2094345" y="34636"/>
                  <a:pt x="2115127" y="55418"/>
                </a:cubicBezTo>
                <a:cubicBezTo>
                  <a:pt x="2135909" y="76200"/>
                  <a:pt x="2200563" y="110836"/>
                  <a:pt x="2170545" y="124691"/>
                </a:cubicBezTo>
                <a:cubicBezTo>
                  <a:pt x="2140527" y="138546"/>
                  <a:pt x="2020454" y="136237"/>
                  <a:pt x="1935018" y="138546"/>
                </a:cubicBezTo>
                <a:cubicBezTo>
                  <a:pt x="1849582" y="140855"/>
                  <a:pt x="1798782" y="127001"/>
                  <a:pt x="1657927" y="138546"/>
                </a:cubicBezTo>
                <a:cubicBezTo>
                  <a:pt x="1517072" y="150091"/>
                  <a:pt x="1246908" y="166255"/>
                  <a:pt x="1089890" y="207818"/>
                </a:cubicBezTo>
                <a:cubicBezTo>
                  <a:pt x="932872" y="249381"/>
                  <a:pt x="865909" y="270163"/>
                  <a:pt x="715818" y="387927"/>
                </a:cubicBezTo>
                <a:cubicBezTo>
                  <a:pt x="565727" y="505691"/>
                  <a:pt x="290945" y="810491"/>
                  <a:pt x="189345" y="914400"/>
                </a:cubicBezTo>
                <a:cubicBezTo>
                  <a:pt x="87745" y="1018309"/>
                  <a:pt x="129309" y="1011382"/>
                  <a:pt x="106218" y="1011382"/>
                </a:cubicBezTo>
                <a:cubicBezTo>
                  <a:pt x="83127" y="1011382"/>
                  <a:pt x="0" y="1039091"/>
                  <a:pt x="64654" y="95596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 descr="Heorin addict in Cambodia (Paula Bronstein, Getty).jpg"/>
          <p:cNvPicPr>
            <a:picLocks noChangeAspect="1"/>
          </p:cNvPicPr>
          <p:nvPr/>
        </p:nvPicPr>
        <p:blipFill>
          <a:blip r:embed="rId7"/>
          <a:srcRect/>
          <a:stretch>
            <a:fillRect/>
          </a:stretch>
        </p:blipFill>
        <p:spPr bwMode="auto">
          <a:xfrm>
            <a:off x="0" y="2971800"/>
            <a:ext cx="27432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4" descr="untitled s.bmp"/>
          <p:cNvPicPr>
            <a:picLocks noChangeAspect="1"/>
          </p:cNvPicPr>
          <p:nvPr/>
        </p:nvPicPr>
        <p:blipFill>
          <a:blip r:embed="rId8"/>
          <a:srcRect/>
          <a:stretch>
            <a:fillRect/>
          </a:stretch>
        </p:blipFill>
        <p:spPr bwMode="auto">
          <a:xfrm>
            <a:off x="3200400" y="2895600"/>
            <a:ext cx="27432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ight Arrow 11"/>
          <p:cNvSpPr/>
          <p:nvPr/>
        </p:nvSpPr>
        <p:spPr>
          <a:xfrm>
            <a:off x="2743200" y="3581400"/>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715000" y="3429000"/>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 y="5562600"/>
            <a:ext cx="81534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জোড়ায় কাজ(সময়ঃ ১ মিনিট)</a:t>
            </a:r>
          </a:p>
          <a:p>
            <a:pPr algn="ctr"/>
            <a:r>
              <a:rPr lang="bn-BD" sz="3200" dirty="0" smtClean="0">
                <a:latin typeface="NikoshBAN" pitchFamily="2" charset="0"/>
                <a:cs typeface="NikoshBAN" pitchFamily="2" charset="0"/>
              </a:rPr>
              <a:t> ছবি দেখে এইডস ছড়ানোর কারণ লিখ।</a:t>
            </a:r>
            <a:endParaRPr lang="en-US" sz="3200" dirty="0">
              <a:latin typeface="NikoshBAN" pitchFamily="2" charset="0"/>
              <a:cs typeface="NikoshBAN" pitchFamily="2" charset="0"/>
            </a:endParaRPr>
          </a:p>
        </p:txBody>
      </p:sp>
      <p:sp>
        <p:nvSpPr>
          <p:cNvPr id="23" name="Rectangle 22"/>
          <p:cNvSpPr/>
          <p:nvPr/>
        </p:nvSpPr>
        <p:spPr>
          <a:xfrm>
            <a:off x="1828800" y="1905000"/>
            <a:ext cx="51816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2400" dirty="0" smtClean="0">
                <a:solidFill>
                  <a:srgbClr val="C00000"/>
                </a:solidFill>
                <a:latin typeface="NikoshBAN" pitchFamily="2" charset="0"/>
                <a:cs typeface="NikoshBAN" pitchFamily="2" charset="0"/>
              </a:rPr>
              <a:t>এইডস আক্রান্ত ব্যক্তির রক্ত/অনিরাপদ রক্তের মাধ্যমে</a:t>
            </a:r>
            <a:endParaRPr lang="en-US" sz="2400" dirty="0">
              <a:solidFill>
                <a:srgbClr val="C00000"/>
              </a:solidFill>
              <a:latin typeface="NikoshBAN" pitchFamily="2" charset="0"/>
              <a:cs typeface="NikoshBAN" pitchFamily="2" charset="0"/>
            </a:endParaRPr>
          </a:p>
        </p:txBody>
      </p:sp>
      <p:sp>
        <p:nvSpPr>
          <p:cNvPr id="25" name="Rectangle 24"/>
          <p:cNvSpPr/>
          <p:nvPr/>
        </p:nvSpPr>
        <p:spPr>
          <a:xfrm>
            <a:off x="1371600" y="4724400"/>
            <a:ext cx="70104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2400" dirty="0" smtClean="0">
                <a:solidFill>
                  <a:srgbClr val="C00000"/>
                </a:solidFill>
                <a:latin typeface="NikoshBAN" pitchFamily="2" charset="0"/>
                <a:cs typeface="NikoshBAN" pitchFamily="2" charset="0"/>
              </a:rPr>
              <a:t>এইডস আক্রান্ত ব্যক্তির  সূঁচ বা সিরিঞ্জ /অনিরাপদ সূঁচ বা সিরিঞ্জ মাধ্যমে</a:t>
            </a:r>
            <a:endParaRPr lang="en-US" sz="24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2000"/>
                                        <p:tgtEl>
                                          <p:spTgt spid="12"/>
                                        </p:tgtEl>
                                      </p:cBhvr>
                                    </p:animEffect>
                                  </p:childTnLst>
                                </p:cTn>
                              </p:par>
                              <p:par>
                                <p:cTn id="16" presetID="8"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amond(in)">
                                      <p:cBhvr>
                                        <p:cTn id="21" dur="2000"/>
                                        <p:tgtEl>
                                          <p:spTgt spid="14"/>
                                        </p:tgtEl>
                                      </p:cBhvr>
                                    </p:animEffect>
                                  </p:childTnLst>
                                </p:cTn>
                              </p:par>
                              <p:par>
                                <p:cTn id="22" presetID="8"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amond(in)">
                                      <p:cBhvr>
                                        <p:cTn id="29" dur="2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heckerboard(across)">
                                      <p:cBhvr>
                                        <p:cTn id="34" dur="500"/>
                                        <p:tgtEl>
                                          <p:spTgt spid="2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2" grpId="0" animBg="1"/>
      <p:bldP spid="2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descr="aids_patient_5442127.jpg"/>
          <p:cNvPicPr>
            <a:picLocks noChangeAspect="1"/>
          </p:cNvPicPr>
          <p:nvPr/>
        </p:nvPicPr>
        <p:blipFill>
          <a:blip r:embed="rId2"/>
          <a:srcRect/>
          <a:stretch>
            <a:fillRect/>
          </a:stretch>
        </p:blipFill>
        <p:spPr bwMode="auto">
          <a:xfrm>
            <a:off x="228600" y="152400"/>
            <a:ext cx="27432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C:\Documents and Settings\ggg\Desktop\hi\DSC01497.JPG"/>
          <p:cNvPicPr>
            <a:picLocks noChangeAspect="1" noChangeArrowheads="1"/>
          </p:cNvPicPr>
          <p:nvPr/>
        </p:nvPicPr>
        <p:blipFill>
          <a:blip r:embed="rId3" cstate="print"/>
          <a:srcRect l="10958" t="13955" r="63701" b="33569"/>
          <a:stretch>
            <a:fillRect/>
          </a:stretch>
        </p:blipFill>
        <p:spPr bwMode="auto">
          <a:xfrm flipH="1">
            <a:off x="5791200" y="152400"/>
            <a:ext cx="2590800" cy="1447800"/>
          </a:xfrm>
          <a:prstGeom prst="rect">
            <a:avLst/>
          </a:prstGeom>
          <a:ln w="38100">
            <a:solidFill>
              <a:srgbClr val="C00000"/>
            </a:solidFill>
          </a:ln>
          <a:effectLst>
            <a:outerShdw blurRad="292100" dist="139700" dir="2700000" algn="tl" rotWithShape="0">
              <a:srgbClr val="333333">
                <a:alpha val="65000"/>
              </a:srgbClr>
            </a:outerShdw>
          </a:effectLst>
        </p:spPr>
      </p:pic>
      <p:pic>
        <p:nvPicPr>
          <p:cNvPr id="19" name="Picture 18" descr="ql-winner-sex-work_1723093i.jpg"/>
          <p:cNvPicPr>
            <a:picLocks noChangeAspect="1"/>
          </p:cNvPicPr>
          <p:nvPr/>
        </p:nvPicPr>
        <p:blipFill>
          <a:blip r:embed="rId4"/>
          <a:stretch>
            <a:fillRect/>
          </a:stretch>
        </p:blipFill>
        <p:spPr>
          <a:xfrm>
            <a:off x="6477000" y="2590800"/>
            <a:ext cx="2168383"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il_fi" descr="http://static.guim.co.uk/sys-images/Guardian/Pix/pictures/2010/11/30/1291129110701/MDG-World-Aids-Day-2010-002.jpg"/>
          <p:cNvPicPr/>
          <p:nvPr/>
        </p:nvPicPr>
        <p:blipFill>
          <a:blip r:embed="rId5"/>
          <a:srcRect/>
          <a:stretch>
            <a:fillRect/>
          </a:stretch>
        </p:blipFill>
        <p:spPr bwMode="auto">
          <a:xfrm flipH="1">
            <a:off x="3276600" y="2743200"/>
            <a:ext cx="2514600" cy="2133600"/>
          </a:xfrm>
          <a:prstGeom prst="rect">
            <a:avLst/>
          </a:prstGeom>
          <a:noFill/>
          <a:ln w="38100">
            <a:solidFill>
              <a:srgbClr val="C00000"/>
            </a:solidFill>
            <a:miter lim="800000"/>
            <a:headEnd/>
            <a:tailEnd/>
          </a:ln>
        </p:spPr>
      </p:pic>
      <p:pic>
        <p:nvPicPr>
          <p:cNvPr id="21" name="Picture 1" descr="65605049-bangladesh-sex.jpg"/>
          <p:cNvPicPr>
            <a:picLocks noChangeAspect="1"/>
          </p:cNvPicPr>
          <p:nvPr/>
        </p:nvPicPr>
        <p:blipFill>
          <a:blip r:embed="rId6"/>
          <a:srcRect l="8824" r="20588"/>
          <a:stretch>
            <a:fillRect/>
          </a:stretch>
        </p:blipFill>
        <p:spPr bwMode="auto">
          <a:xfrm>
            <a:off x="381000" y="2667000"/>
            <a:ext cx="2362200" cy="2161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C:\Documents and Settings\ggg\Desktop\hi\DSC01497.JPG"/>
          <p:cNvPicPr>
            <a:picLocks noChangeAspect="1" noChangeArrowheads="1"/>
          </p:cNvPicPr>
          <p:nvPr/>
        </p:nvPicPr>
        <p:blipFill>
          <a:blip r:embed="rId3" cstate="print"/>
          <a:srcRect l="22138" t="30526" r="66682" b="58426"/>
          <a:stretch>
            <a:fillRect/>
          </a:stretch>
        </p:blipFill>
        <p:spPr bwMode="auto">
          <a:xfrm flipH="1">
            <a:off x="1600200" y="1371600"/>
            <a:ext cx="1143000" cy="304800"/>
          </a:xfrm>
          <a:prstGeom prst="rect">
            <a:avLst/>
          </a:prstGeom>
          <a:ln w="38100">
            <a:noFill/>
          </a:ln>
          <a:effectLst>
            <a:outerShdw blurRad="292100" dist="139700" dir="2700000" algn="tl" rotWithShape="0">
              <a:srgbClr val="333333">
                <a:alpha val="65000"/>
              </a:srgbClr>
            </a:outerShdw>
          </a:effectLst>
        </p:spPr>
      </p:pic>
      <p:sp>
        <p:nvSpPr>
          <p:cNvPr id="24" name="Freeform 23"/>
          <p:cNvSpPr/>
          <p:nvPr/>
        </p:nvSpPr>
        <p:spPr>
          <a:xfrm>
            <a:off x="2119745" y="1143000"/>
            <a:ext cx="4765964" cy="558800"/>
          </a:xfrm>
          <a:custGeom>
            <a:avLst/>
            <a:gdLst>
              <a:gd name="connsiteX0" fmla="*/ 0 w 4765964"/>
              <a:gd name="connsiteY0" fmla="*/ 41563 h 558800"/>
              <a:gd name="connsiteX1" fmla="*/ 1731819 w 4765964"/>
              <a:gd name="connsiteY1" fmla="*/ 332509 h 558800"/>
              <a:gd name="connsiteX2" fmla="*/ 2840182 w 4765964"/>
              <a:gd name="connsiteY2" fmla="*/ 540327 h 558800"/>
              <a:gd name="connsiteX3" fmla="*/ 3948546 w 4765964"/>
              <a:gd name="connsiteY3" fmla="*/ 443345 h 558800"/>
              <a:gd name="connsiteX4" fmla="*/ 4558146 w 4765964"/>
              <a:gd name="connsiteY4" fmla="*/ 290945 h 558800"/>
              <a:gd name="connsiteX5" fmla="*/ 4765964 w 4765964"/>
              <a:gd name="connsiteY5"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5964" h="558800">
                <a:moveTo>
                  <a:pt x="0" y="41563"/>
                </a:moveTo>
                <a:lnTo>
                  <a:pt x="1731819" y="332509"/>
                </a:lnTo>
                <a:cubicBezTo>
                  <a:pt x="2205183" y="415636"/>
                  <a:pt x="2470728" y="521854"/>
                  <a:pt x="2840182" y="540327"/>
                </a:cubicBezTo>
                <a:cubicBezTo>
                  <a:pt x="3209636" y="558800"/>
                  <a:pt x="3662219" y="484909"/>
                  <a:pt x="3948546" y="443345"/>
                </a:cubicBezTo>
                <a:cubicBezTo>
                  <a:pt x="4234873" y="401781"/>
                  <a:pt x="4421910" y="364836"/>
                  <a:pt x="4558146" y="290945"/>
                </a:cubicBezTo>
                <a:cubicBezTo>
                  <a:pt x="4694382" y="217054"/>
                  <a:pt x="4730173" y="108527"/>
                  <a:pt x="4765964" y="0"/>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Arrow 24"/>
          <p:cNvSpPr/>
          <p:nvPr/>
        </p:nvSpPr>
        <p:spPr>
          <a:xfrm>
            <a:off x="2286000" y="3581400"/>
            <a:ext cx="1524000" cy="2286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a:off x="2362200" y="4495800"/>
            <a:ext cx="1600200" cy="1524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6781800" y="3886200"/>
            <a:ext cx="838200"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a:off x="6781800" y="4343400"/>
            <a:ext cx="838200" cy="1524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05000" y="1828800"/>
            <a:ext cx="51816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2400" dirty="0" smtClean="0">
                <a:solidFill>
                  <a:srgbClr val="C00000"/>
                </a:solidFill>
                <a:latin typeface="NikoshBAN" pitchFamily="2" charset="0"/>
                <a:cs typeface="NikoshBAN" pitchFamily="2" charset="0"/>
              </a:rPr>
              <a:t>এইডস আক্রান্ত মায়ের দুধ পানের মাধ্যমে</a:t>
            </a:r>
            <a:endParaRPr lang="en-US" sz="2400" dirty="0">
              <a:solidFill>
                <a:srgbClr val="C00000"/>
              </a:solidFill>
              <a:latin typeface="NikoshBAN" pitchFamily="2" charset="0"/>
              <a:cs typeface="NikoshBAN" pitchFamily="2" charset="0"/>
            </a:endParaRPr>
          </a:p>
        </p:txBody>
      </p:sp>
      <p:sp>
        <p:nvSpPr>
          <p:cNvPr id="31" name="Rectangle 30"/>
          <p:cNvSpPr/>
          <p:nvPr/>
        </p:nvSpPr>
        <p:spPr>
          <a:xfrm>
            <a:off x="2209800" y="4953000"/>
            <a:ext cx="51816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2400" dirty="0" smtClean="0">
                <a:solidFill>
                  <a:srgbClr val="C00000"/>
                </a:solidFill>
                <a:latin typeface="NikoshBAN" pitchFamily="2" charset="0"/>
                <a:cs typeface="NikoshBAN" pitchFamily="2" charset="0"/>
              </a:rPr>
              <a:t> অনিরাপদ শারীরিক/যৌন মিলনের মাধ্যমে</a:t>
            </a:r>
            <a:endParaRPr lang="en-US" sz="2400" dirty="0">
              <a:solidFill>
                <a:srgbClr val="C00000"/>
              </a:solidFill>
              <a:latin typeface="NikoshBAN" pitchFamily="2" charset="0"/>
              <a:cs typeface="NikoshBAN" pitchFamily="2" charset="0"/>
            </a:endParaRPr>
          </a:p>
        </p:txBody>
      </p:sp>
      <p:sp>
        <p:nvSpPr>
          <p:cNvPr id="32" name="Rectangle 31"/>
          <p:cNvSpPr/>
          <p:nvPr/>
        </p:nvSpPr>
        <p:spPr>
          <a:xfrm>
            <a:off x="533400" y="5638800"/>
            <a:ext cx="81534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জোড়ায় কাজ(সময়ঃ ১ মিনিট)</a:t>
            </a:r>
          </a:p>
          <a:p>
            <a:pPr algn="ctr"/>
            <a:r>
              <a:rPr lang="bn-BD" sz="3200" dirty="0" smtClean="0">
                <a:latin typeface="NikoshBAN" pitchFamily="2" charset="0"/>
                <a:cs typeface="NikoshBAN" pitchFamily="2" charset="0"/>
              </a:rPr>
              <a:t> ছবি দেখে এইডস ছড়ানোর কারণ লিখ।</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amond(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2000"/>
                                        <p:tgtEl>
                                          <p:spTgt spid="21"/>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amond(in)">
                                      <p:cBhvr>
                                        <p:cTn id="25" dur="2000"/>
                                        <p:tgtEl>
                                          <p:spTgt spid="2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amond(in)">
                                      <p:cBhvr>
                                        <p:cTn id="28" dur="2000"/>
                                        <p:tgtEl>
                                          <p:spTgt spid="27"/>
                                        </p:tgtEl>
                                      </p:cBhvr>
                                    </p:animEffect>
                                  </p:childTnLst>
                                </p:cTn>
                              </p:par>
                              <p:par>
                                <p:cTn id="29" presetID="8" presetClass="entr" presetSubtype="1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amond(in)">
                                      <p:cBhvr>
                                        <p:cTn id="31" dur="2000"/>
                                        <p:tgtEl>
                                          <p:spTgt spid="20"/>
                                        </p:tgtEl>
                                      </p:cBhvr>
                                    </p:animEffect>
                                  </p:childTnLst>
                                </p:cTn>
                              </p:par>
                              <p:par>
                                <p:cTn id="32" presetID="8"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amond(in)">
                                      <p:cBhvr>
                                        <p:cTn id="34" dur="2000"/>
                                        <p:tgtEl>
                                          <p:spTgt spid="19"/>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amond(in)">
                                      <p:cBhvr>
                                        <p:cTn id="37" dur="2000"/>
                                        <p:tgtEl>
                                          <p:spTgt spid="28"/>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amond(in)">
                                      <p:cBhvr>
                                        <p:cTn id="40" dur="20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diamond(in)">
                                      <p:cBhvr>
                                        <p:cTn id="45" dur="20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checkerboard(across)">
                                      <p:cBhvr>
                                        <p:cTn id="50" dur="500"/>
                                        <p:tgtEl>
                                          <p:spTgt spid="31"/>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checkerboard(across)">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bn-BD" dirty="0" smtClean="0">
                <a:solidFill>
                  <a:srgbClr val="0066FF"/>
                </a:solidFill>
                <a:latin typeface="NikoshBAN" pitchFamily="2" charset="0"/>
                <a:cs typeface="NikoshBAN" pitchFamily="2" charset="0"/>
              </a:rPr>
              <a:t/>
            </a:r>
            <a:br>
              <a:rPr lang="bn-BD" dirty="0" smtClean="0">
                <a:solidFill>
                  <a:srgbClr val="0066FF"/>
                </a:solidFill>
                <a:latin typeface="NikoshBAN" pitchFamily="2" charset="0"/>
                <a:cs typeface="NikoshBAN" pitchFamily="2" charset="0"/>
              </a:rPr>
            </a:br>
            <a:r>
              <a:rPr lang="bn-BD" dirty="0" smtClean="0">
                <a:solidFill>
                  <a:srgbClr val="0066FF"/>
                </a:solidFill>
                <a:latin typeface="NikoshBAN" pitchFamily="2" charset="0"/>
                <a:cs typeface="NikoshBAN" pitchFamily="2" charset="0"/>
              </a:rPr>
              <a:t>এইডস যেভাবে ছড়ায়</a:t>
            </a:r>
            <a:br>
              <a:rPr lang="bn-BD" dirty="0" smtClean="0">
                <a:solidFill>
                  <a:srgbClr val="0066FF"/>
                </a:solidFill>
                <a:latin typeface="NikoshBAN" pitchFamily="2" charset="0"/>
                <a:cs typeface="NikoshBAN" pitchFamily="2" charset="0"/>
              </a:rPr>
            </a:br>
            <a:endParaRPr lang="en-US" dirty="0"/>
          </a:p>
        </p:txBody>
      </p:sp>
      <p:sp>
        <p:nvSpPr>
          <p:cNvPr id="3" name="Content Placeholder 2"/>
          <p:cNvSpPr>
            <a:spLocks noGrp="1"/>
          </p:cNvSpPr>
          <p:nvPr>
            <p:ph idx="1"/>
          </p:nvPr>
        </p:nvSpPr>
        <p:spPr>
          <a:xfrm>
            <a:off x="457200" y="1219200"/>
            <a:ext cx="8229600" cy="4906963"/>
          </a:xfrm>
        </p:spPr>
        <p:style>
          <a:lnRef idx="1">
            <a:schemeClr val="accent3"/>
          </a:lnRef>
          <a:fillRef idx="2">
            <a:schemeClr val="accent3"/>
          </a:fillRef>
          <a:effectRef idx="1">
            <a:schemeClr val="accent3"/>
          </a:effectRef>
          <a:fontRef idx="minor">
            <a:schemeClr val="dk1"/>
          </a:fontRef>
        </p:style>
        <p:txBody>
          <a:bodyPr>
            <a:normAutofit/>
          </a:bodyPr>
          <a:lstStyle/>
          <a:p>
            <a:r>
              <a:rPr lang="bn-BD" sz="4000" dirty="0" smtClean="0">
                <a:solidFill>
                  <a:srgbClr val="C00000"/>
                </a:solidFill>
                <a:latin typeface="NikoshBAN" pitchFamily="2" charset="0"/>
                <a:cs typeface="NikoshBAN" pitchFamily="2" charset="0"/>
              </a:rPr>
              <a:t>এইডস আক্রান্ত ব্যক্তির রক্ত/অনিরাপদ রক্তের মাধ্যমে</a:t>
            </a:r>
            <a:endParaRPr lang="en-US" sz="4000" dirty="0" smtClean="0">
              <a:solidFill>
                <a:srgbClr val="C00000"/>
              </a:solidFill>
              <a:latin typeface="NikoshBAN" pitchFamily="2" charset="0"/>
              <a:cs typeface="NikoshBAN" pitchFamily="2" charset="0"/>
            </a:endParaRPr>
          </a:p>
          <a:p>
            <a:r>
              <a:rPr lang="bn-BD" sz="4000" dirty="0" smtClean="0">
                <a:solidFill>
                  <a:srgbClr val="C00000"/>
                </a:solidFill>
                <a:latin typeface="NikoshBAN" pitchFamily="2" charset="0"/>
                <a:cs typeface="NikoshBAN" pitchFamily="2" charset="0"/>
              </a:rPr>
              <a:t>এইডস আক্রান্ত ব্যক্তির  সূঁচ বা সিরিঞ্জ /অনিরাপদ সূঁচ বা সিরিঞ্জ মাধ্যমে</a:t>
            </a:r>
            <a:endParaRPr lang="en-US" sz="4000" dirty="0" smtClean="0">
              <a:solidFill>
                <a:srgbClr val="C00000"/>
              </a:solidFill>
              <a:latin typeface="NikoshBAN" pitchFamily="2" charset="0"/>
              <a:cs typeface="NikoshBAN" pitchFamily="2" charset="0"/>
            </a:endParaRPr>
          </a:p>
          <a:p>
            <a:r>
              <a:rPr lang="bn-BD" sz="4000" dirty="0" smtClean="0">
                <a:solidFill>
                  <a:srgbClr val="C00000"/>
                </a:solidFill>
                <a:latin typeface="NikoshBAN" pitchFamily="2" charset="0"/>
                <a:cs typeface="NikoshBAN" pitchFamily="2" charset="0"/>
              </a:rPr>
              <a:t>এইডস আক্রান্ত মায়ের দুধ পানের মাধ্যমে</a:t>
            </a:r>
            <a:endParaRPr lang="en-US" sz="4000" dirty="0" smtClean="0">
              <a:solidFill>
                <a:srgbClr val="C00000"/>
              </a:solidFill>
              <a:latin typeface="NikoshBAN" pitchFamily="2" charset="0"/>
              <a:cs typeface="NikoshBAN" pitchFamily="2" charset="0"/>
            </a:endParaRPr>
          </a:p>
          <a:p>
            <a:r>
              <a:rPr lang="bn-BD" sz="4000" dirty="0" smtClean="0">
                <a:solidFill>
                  <a:srgbClr val="C00000"/>
                </a:solidFill>
                <a:latin typeface="NikoshBAN" pitchFamily="2" charset="0"/>
                <a:cs typeface="NikoshBAN" pitchFamily="2" charset="0"/>
              </a:rPr>
              <a:t> অনিরাপদ শারীরিক/যৌন মিলনের মাধ্যমে</a:t>
            </a:r>
            <a:endParaRPr lang="en-US" sz="4000" dirty="0" smtClean="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AIDS-Epidemic-in-Africa.jpg"/>
          <p:cNvPicPr>
            <a:picLocks noChangeAspect="1"/>
          </p:cNvPicPr>
          <p:nvPr/>
        </p:nvPicPr>
        <p:blipFill>
          <a:blip r:embed="rId2"/>
          <a:srcRect/>
          <a:stretch>
            <a:fillRect/>
          </a:stretch>
        </p:blipFill>
        <p:spPr bwMode="auto">
          <a:xfrm>
            <a:off x="0" y="152400"/>
            <a:ext cx="2299138" cy="2286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3" name="Picture 2" descr="aids-photo-candidasis.jpg"/>
          <p:cNvPicPr>
            <a:picLocks noChangeAspect="1"/>
          </p:cNvPicPr>
          <p:nvPr/>
        </p:nvPicPr>
        <p:blipFill>
          <a:blip r:embed="rId3"/>
          <a:srcRect/>
          <a:stretch>
            <a:fillRect/>
          </a:stretch>
        </p:blipFill>
        <p:spPr bwMode="auto">
          <a:xfrm>
            <a:off x="2362200" y="152400"/>
            <a:ext cx="2209800" cy="2286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4" name="Picture 4" descr="M112292-Shingles_rash_in_an_AIDS_patient-SPL.jpg"/>
          <p:cNvPicPr>
            <a:picLocks noChangeAspect="1"/>
          </p:cNvPicPr>
          <p:nvPr/>
        </p:nvPicPr>
        <p:blipFill>
          <a:blip r:embed="rId4"/>
          <a:srcRect l="22857" b="12121"/>
          <a:stretch>
            <a:fillRect/>
          </a:stretch>
        </p:blipFill>
        <p:spPr bwMode="auto">
          <a:xfrm>
            <a:off x="4648200" y="152400"/>
            <a:ext cx="2057400" cy="2286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5" name="Picture 4" descr="Mens-Health-1-300x183.jpg"/>
          <p:cNvPicPr>
            <a:picLocks noChangeAspect="1"/>
          </p:cNvPicPr>
          <p:nvPr/>
        </p:nvPicPr>
        <p:blipFill>
          <a:blip r:embed="rId5"/>
          <a:stretch>
            <a:fillRect/>
          </a:stretch>
        </p:blipFill>
        <p:spPr>
          <a:xfrm>
            <a:off x="76200" y="4267200"/>
            <a:ext cx="2286000" cy="2514600"/>
          </a:xfrm>
          <a:prstGeom prst="rect">
            <a:avLst/>
          </a:prstGeom>
          <a:ln w="57150">
            <a:solidFill>
              <a:srgbClr val="C00000"/>
            </a:solidFill>
          </a:ln>
        </p:spPr>
      </p:pic>
      <p:pic>
        <p:nvPicPr>
          <p:cNvPr id="6" name="Picture 5" descr="4635853.cms.jpg"/>
          <p:cNvPicPr>
            <a:picLocks noChangeAspect="1"/>
          </p:cNvPicPr>
          <p:nvPr/>
        </p:nvPicPr>
        <p:blipFill>
          <a:blip r:embed="rId6"/>
          <a:stretch>
            <a:fillRect/>
          </a:stretch>
        </p:blipFill>
        <p:spPr>
          <a:xfrm>
            <a:off x="4818321" y="4267200"/>
            <a:ext cx="2039679" cy="2514600"/>
          </a:xfrm>
          <a:prstGeom prst="rect">
            <a:avLst/>
          </a:prstGeom>
          <a:ln w="57150">
            <a:solidFill>
              <a:srgbClr val="C00000"/>
            </a:solidFill>
          </a:ln>
        </p:spPr>
      </p:pic>
      <p:pic>
        <p:nvPicPr>
          <p:cNvPr id="7" name="Picture 2" descr="http://www.ngohara.org/images/stories/slideshow/slides/resized/8.jpg"/>
          <p:cNvPicPr>
            <a:picLocks noChangeAspect="1" noChangeArrowheads="1"/>
          </p:cNvPicPr>
          <p:nvPr/>
        </p:nvPicPr>
        <p:blipFill>
          <a:blip r:embed="rId7"/>
          <a:srcRect/>
          <a:stretch>
            <a:fillRect/>
          </a:stretch>
        </p:blipFill>
        <p:spPr bwMode="auto">
          <a:xfrm>
            <a:off x="2438400" y="4267201"/>
            <a:ext cx="2286000" cy="2514600"/>
          </a:xfrm>
          <a:prstGeom prst="rect">
            <a:avLst/>
          </a:prstGeom>
          <a:noFill/>
          <a:ln w="57150">
            <a:solidFill>
              <a:srgbClr val="C00000"/>
            </a:solidFill>
          </a:ln>
        </p:spPr>
      </p:pic>
      <p:pic>
        <p:nvPicPr>
          <p:cNvPr id="8" name="Picture 6" descr="sym4.jpg"/>
          <p:cNvPicPr>
            <a:picLocks noChangeAspect="1"/>
          </p:cNvPicPr>
          <p:nvPr/>
        </p:nvPicPr>
        <p:blipFill>
          <a:blip r:embed="rId8"/>
          <a:srcRect/>
          <a:stretch>
            <a:fillRect/>
          </a:stretch>
        </p:blipFill>
        <p:spPr bwMode="auto">
          <a:xfrm>
            <a:off x="6781800" y="145473"/>
            <a:ext cx="2169158" cy="229292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9" name="Picture 1" descr="271.jpg"/>
          <p:cNvPicPr>
            <a:picLocks noChangeAspect="1"/>
          </p:cNvPicPr>
          <p:nvPr/>
        </p:nvPicPr>
        <p:blipFill>
          <a:blip r:embed="rId9"/>
          <a:srcRect/>
          <a:stretch>
            <a:fillRect/>
          </a:stretch>
        </p:blipFill>
        <p:spPr bwMode="auto">
          <a:xfrm>
            <a:off x="6934200" y="4267200"/>
            <a:ext cx="2133600" cy="2495550"/>
          </a:xfrm>
          <a:prstGeom prst="rect">
            <a:avLst/>
          </a:prstGeom>
          <a:ln w="57150" cap="sq">
            <a:solidFill>
              <a:srgbClr val="C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228600" y="2667000"/>
            <a:ext cx="8686800" cy="1371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solidFill>
                  <a:srgbClr val="000099"/>
                </a:solidFill>
                <a:latin typeface="NikoshBAN" pitchFamily="2" charset="0"/>
                <a:cs typeface="NikoshBAN" pitchFamily="2" charset="0"/>
              </a:rPr>
              <a:t>জোড়ায় কাজ (সময়ঃ ৫ মিনিট)</a:t>
            </a:r>
          </a:p>
          <a:p>
            <a:pPr algn="ctr"/>
            <a:r>
              <a:rPr lang="bn-BD" sz="3600" dirty="0" smtClean="0">
                <a:solidFill>
                  <a:srgbClr val="000099"/>
                </a:solidFill>
                <a:latin typeface="NikoshBAN" pitchFamily="2" charset="0"/>
                <a:cs typeface="NikoshBAN" pitchFamily="2" charset="0"/>
              </a:rPr>
              <a:t>ছবিগুলো দেখে এইডস রোগের লক্ষণগুলো উল্লেখ কর।</a:t>
            </a:r>
            <a:endParaRPr lang="en-US" sz="3600" dirty="0">
              <a:solidFill>
                <a:srgbClr val="000099"/>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par>
                                <p:cTn id="22" presetID="8"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par>
                                <p:cTn id="25" presetID="8"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par>
                                <p:cTn id="28" presetID="8"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76400" y="274638"/>
            <a:ext cx="6324600" cy="792162"/>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a:lstStyle/>
          <a:p>
            <a:pPr algn="ctr">
              <a:defRPr/>
            </a:pPr>
            <a:r>
              <a:rPr lang="bn-BD" sz="4400" dirty="0">
                <a:solidFill>
                  <a:srgbClr val="FF5050"/>
                </a:solidFill>
                <a:latin typeface="NikoshBAN" pitchFamily="2" charset="0"/>
                <a:cs typeface="NikoshBAN" pitchFamily="2" charset="0"/>
              </a:rPr>
              <a:t>এইডস আক্রান্ত ব্যক্তির লক্ষণসমূহ  </a:t>
            </a:r>
            <a:endParaRPr lang="en-US" sz="4400" dirty="0">
              <a:solidFill>
                <a:srgbClr val="FF5050"/>
              </a:solidFill>
              <a:latin typeface="NikoshBAN" pitchFamily="2" charset="0"/>
              <a:cs typeface="NikoshBAN" pitchFamily="2" charset="0"/>
            </a:endParaRPr>
          </a:p>
          <a:p>
            <a:pPr algn="ctr">
              <a:defRPr/>
            </a:pPr>
            <a:endParaRPr lang="en-US" sz="4400" dirty="0">
              <a:latin typeface="NikoshBAN" pitchFamily="2" charset="0"/>
              <a:ea typeface="+mj-ea"/>
              <a:cs typeface="NikoshBAN" pitchFamily="2" charset="0"/>
            </a:endParaRPr>
          </a:p>
        </p:txBody>
      </p:sp>
      <p:sp>
        <p:nvSpPr>
          <p:cNvPr id="3" name="Rectangle 4"/>
          <p:cNvSpPr txBox="1">
            <a:spLocks noChangeArrowheads="1"/>
          </p:cNvSpPr>
          <p:nvPr/>
        </p:nvSpPr>
        <p:spPr>
          <a:xfrm>
            <a:off x="685800" y="1676400"/>
            <a:ext cx="7924800" cy="4419600"/>
          </a:xfrm>
          <a:prstGeom prst="rect">
            <a:avLst/>
          </a:prstGeom>
          <a:solidFill>
            <a:schemeClr val="accent5">
              <a:lumMod val="20000"/>
              <a:lumOff val="80000"/>
              <a:alpha val="82000"/>
            </a:schemeClr>
          </a:solidFill>
          <a:ln>
            <a:solidFill>
              <a:srgbClr val="0070C0"/>
            </a:solidFill>
          </a:ln>
        </p:spPr>
        <p:txBody>
          <a:bodyPr>
            <a:normAutofit/>
          </a:bodyPr>
          <a:lstStyle/>
          <a:p>
            <a:pPr marL="274320" indent="-274320" eaLnBrk="1" fontAlgn="auto" hangingPunct="1">
              <a:spcBef>
                <a:spcPct val="20000"/>
              </a:spcBef>
              <a:spcAft>
                <a:spcPts val="0"/>
              </a:spcAft>
              <a:buFont typeface="Wingdings"/>
              <a:buChar char=""/>
              <a:defRPr/>
            </a:pPr>
            <a:r>
              <a:rPr lang="bn-BD" sz="4000" b="1" dirty="0" smtClean="0">
                <a:solidFill>
                  <a:srgbClr val="FF0000"/>
                </a:solidFill>
                <a:latin typeface="+mn-lt"/>
                <a:cs typeface="NikoshBAN" pitchFamily="2" charset="0"/>
              </a:rPr>
              <a:t> </a:t>
            </a:r>
            <a:r>
              <a:rPr lang="bn-BD" sz="4000" b="1" dirty="0">
                <a:solidFill>
                  <a:srgbClr val="009900"/>
                </a:solidFill>
                <a:latin typeface="+mn-lt"/>
                <a:cs typeface="NikoshBAN" pitchFamily="2" charset="0"/>
              </a:rPr>
              <a:t>অজানা কারণে ২ মাসেরও বেশি জ্বর থাকা।</a:t>
            </a:r>
          </a:p>
          <a:p>
            <a:pPr marL="274320" indent="-274320" eaLnBrk="1" fontAlgn="auto" hangingPunct="1">
              <a:spcBef>
                <a:spcPct val="20000"/>
              </a:spcBef>
              <a:spcAft>
                <a:spcPts val="0"/>
              </a:spcAft>
              <a:buFont typeface="Wingdings"/>
              <a:buChar char=""/>
              <a:defRPr/>
            </a:pPr>
            <a:r>
              <a:rPr lang="bn-BD" sz="4000" b="1" dirty="0" smtClean="0">
                <a:solidFill>
                  <a:srgbClr val="009900"/>
                </a:solidFill>
                <a:latin typeface="+mn-lt"/>
                <a:cs typeface="NikoshBAN" pitchFamily="2" charset="0"/>
              </a:rPr>
              <a:t>শরীরের ওজন দ্রুত কমে যাওয়া  ।</a:t>
            </a:r>
            <a:endParaRPr lang="bn-BD" sz="6500" b="1" dirty="0" smtClean="0">
              <a:solidFill>
                <a:srgbClr val="009900"/>
              </a:solidFill>
              <a:latin typeface="+mn-lt"/>
              <a:cs typeface="NikoshBAN" pitchFamily="2" charset="0"/>
            </a:endParaRPr>
          </a:p>
          <a:p>
            <a:pPr marL="274320" indent="-274320" eaLnBrk="1" fontAlgn="auto" hangingPunct="1">
              <a:spcBef>
                <a:spcPct val="20000"/>
              </a:spcBef>
              <a:spcAft>
                <a:spcPts val="0"/>
              </a:spcAft>
              <a:buFont typeface="Wingdings"/>
              <a:buChar char=""/>
              <a:defRPr/>
            </a:pPr>
            <a:r>
              <a:rPr lang="bn-BD" sz="4000" b="1" dirty="0" smtClean="0">
                <a:solidFill>
                  <a:srgbClr val="009900"/>
                </a:solidFill>
                <a:latin typeface="+mn-lt"/>
                <a:cs typeface="NikoshBAN" pitchFamily="2" charset="0"/>
              </a:rPr>
              <a:t> </a:t>
            </a:r>
            <a:r>
              <a:rPr lang="bn-BD" sz="4000" b="1" dirty="0">
                <a:ln>
                  <a:solidFill>
                    <a:srgbClr val="0066FF"/>
                  </a:solidFill>
                </a:ln>
                <a:solidFill>
                  <a:srgbClr val="009900"/>
                </a:solidFill>
                <a:latin typeface="+mn-lt"/>
                <a:cs typeface="NikoshBAN" pitchFamily="2" charset="0"/>
              </a:rPr>
              <a:t>অনেকদিন শুকনা কাশি থাকা।</a:t>
            </a:r>
          </a:p>
          <a:p>
            <a:pPr marL="274320" indent="-274320" eaLnBrk="1" fontAlgn="auto" hangingPunct="1">
              <a:spcBef>
                <a:spcPct val="20000"/>
              </a:spcBef>
              <a:spcAft>
                <a:spcPts val="0"/>
              </a:spcAft>
              <a:buFont typeface="Wingdings"/>
              <a:buChar char=""/>
              <a:defRPr/>
            </a:pPr>
            <a:r>
              <a:rPr lang="bn-BD" sz="4000" b="1" dirty="0">
                <a:solidFill>
                  <a:srgbClr val="009900"/>
                </a:solidFill>
                <a:latin typeface="+mn-lt"/>
                <a:cs typeface="NikoshBAN" pitchFamily="2" charset="0"/>
              </a:rPr>
              <a:t> </a:t>
            </a:r>
            <a:r>
              <a:rPr lang="bn-BD" sz="4000" b="1" dirty="0">
                <a:ln>
                  <a:solidFill>
                    <a:schemeClr val="accent3">
                      <a:lumMod val="75000"/>
                    </a:schemeClr>
                  </a:solidFill>
                </a:ln>
                <a:solidFill>
                  <a:srgbClr val="009900"/>
                </a:solidFill>
                <a:cs typeface="NikoshBAN" pitchFamily="2" charset="0"/>
              </a:rPr>
              <a:t>২ মাসেরও বেশি পাতলা পায়খানা হওয়া।</a:t>
            </a:r>
          </a:p>
          <a:p>
            <a:pPr marL="274320" indent="-274320" eaLnBrk="1" fontAlgn="auto" hangingPunct="1">
              <a:spcBef>
                <a:spcPct val="20000"/>
              </a:spcBef>
              <a:spcAft>
                <a:spcPts val="0"/>
              </a:spcAft>
              <a:buFont typeface="Wingdings"/>
              <a:buChar char=""/>
              <a:defRPr/>
            </a:pPr>
            <a:r>
              <a:rPr lang="bn-BD" sz="4000" dirty="0">
                <a:solidFill>
                  <a:srgbClr val="FF0000"/>
                </a:solidFill>
                <a:latin typeface="+mn-lt"/>
                <a:cs typeface="NikoshBAN" pitchFamily="2" charset="0"/>
              </a:rPr>
              <a:t> </a:t>
            </a:r>
            <a:r>
              <a:rPr lang="bn-BD" sz="4000" dirty="0">
                <a:solidFill>
                  <a:srgbClr val="009900"/>
                </a:solidFill>
                <a:latin typeface="+mn-lt"/>
                <a:cs typeface="NikoshBAN" pitchFamily="2" charset="0"/>
              </a:rPr>
              <a:t>ছত্রাকজনিত সংক্রমণ দেখা দেওয়া ।</a:t>
            </a:r>
          </a:p>
          <a:p>
            <a:pPr marL="274320" indent="-274320" eaLnBrk="1" fontAlgn="auto" hangingPunct="1">
              <a:spcBef>
                <a:spcPct val="20000"/>
              </a:spcBef>
              <a:spcAft>
                <a:spcPts val="0"/>
              </a:spcAft>
              <a:buFont typeface="Wingdings"/>
              <a:buChar char=""/>
              <a:defRPr/>
            </a:pPr>
            <a:r>
              <a:rPr lang="bn-BD" sz="4000" dirty="0">
                <a:solidFill>
                  <a:srgbClr val="009900"/>
                </a:solidFill>
                <a:latin typeface="+mn-lt"/>
                <a:cs typeface="NikoshBAN" pitchFamily="2" charset="0"/>
              </a:rPr>
              <a:t> </a:t>
            </a:r>
            <a:r>
              <a:rPr lang="bn-BD" sz="4000" dirty="0">
                <a:ln>
                  <a:solidFill>
                    <a:srgbClr val="0066FF"/>
                  </a:solidFill>
                </a:ln>
                <a:solidFill>
                  <a:srgbClr val="009900"/>
                </a:solidFill>
                <a:latin typeface="+mn-lt"/>
                <a:cs typeface="NikoshBAN" pitchFamily="2" charset="0"/>
              </a:rPr>
              <a:t>লসিকা গ্রন্থি ফুলে যাওয়া ।</a:t>
            </a:r>
          </a:p>
          <a:p>
            <a:pPr marL="274320" indent="-274320" eaLnBrk="1" fontAlgn="auto" hangingPunct="1">
              <a:spcBef>
                <a:spcPct val="20000"/>
              </a:spcBef>
              <a:spcAft>
                <a:spcPts val="0"/>
              </a:spcAft>
              <a:buFont typeface="Wingdings"/>
              <a:buChar char=""/>
              <a:defRPr/>
            </a:pPr>
            <a:endParaRPr lang="bn-BD" sz="4000" dirty="0">
              <a:solidFill>
                <a:srgbClr val="FF0000"/>
              </a:solidFill>
              <a:latin typeface="+mn-lt"/>
              <a:cs typeface="NikoshBAN" pitchFamily="2" charset="0"/>
            </a:endParaRPr>
          </a:p>
          <a:p>
            <a:pPr marL="274320" indent="-274320" eaLnBrk="1" fontAlgn="auto" hangingPunct="1">
              <a:spcBef>
                <a:spcPct val="20000"/>
              </a:spcBef>
              <a:spcAft>
                <a:spcPts val="0"/>
              </a:spcAft>
              <a:buFont typeface="Wingdings"/>
              <a:buChar char=""/>
              <a:defRPr/>
            </a:pPr>
            <a:endParaRPr lang="bn-BD" sz="6500" b="1" dirty="0">
              <a:solidFill>
                <a:srgbClr val="0070C0"/>
              </a:solidFill>
              <a:latin typeface="+mn-lt"/>
              <a:cs typeface="NikoshBAN" pitchFamily="2" charset="0"/>
            </a:endParaRPr>
          </a:p>
          <a:p>
            <a:pPr marL="274320" indent="-274320" eaLnBrk="1" fontAlgn="auto" hangingPunct="1">
              <a:spcBef>
                <a:spcPct val="20000"/>
              </a:spcBef>
              <a:spcAft>
                <a:spcPts val="0"/>
              </a:spcAft>
              <a:buFont typeface="Wingdings"/>
              <a:buChar char=""/>
              <a:defRPr/>
            </a:pPr>
            <a:endParaRPr lang="en-US" sz="3200" b="1" dirty="0">
              <a:solidFill>
                <a:srgbClr val="0099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1276057302a5.jpg"/>
          <p:cNvPicPr>
            <a:picLocks noChangeAspect="1"/>
          </p:cNvPicPr>
          <p:nvPr/>
        </p:nvPicPr>
        <p:blipFill>
          <a:blip r:embed="rId2"/>
          <a:srcRect/>
          <a:stretch>
            <a:fillRect/>
          </a:stretch>
        </p:blipFill>
        <p:spPr bwMode="auto">
          <a:xfrm>
            <a:off x="152400" y="304800"/>
            <a:ext cx="25908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5" name="Picture 2" descr="dhakaibiye101227-1.jpg"/>
          <p:cNvPicPr>
            <a:picLocks noChangeAspect="1"/>
          </p:cNvPicPr>
          <p:nvPr/>
        </p:nvPicPr>
        <p:blipFill>
          <a:blip r:embed="rId3"/>
          <a:srcRect/>
          <a:stretch>
            <a:fillRect/>
          </a:stretch>
        </p:blipFill>
        <p:spPr bwMode="auto">
          <a:xfrm>
            <a:off x="6019800" y="304800"/>
            <a:ext cx="27432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6" name="Picture 3" descr="syringe-niddle-medical-equipment.jpg"/>
          <p:cNvPicPr>
            <a:picLocks noChangeAspect="1"/>
          </p:cNvPicPr>
          <p:nvPr/>
        </p:nvPicPr>
        <p:blipFill>
          <a:blip r:embed="rId4"/>
          <a:srcRect/>
          <a:stretch>
            <a:fillRect/>
          </a:stretch>
        </p:blipFill>
        <p:spPr bwMode="auto">
          <a:xfrm>
            <a:off x="6172200" y="4190999"/>
            <a:ext cx="2819400" cy="2464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7" name="Picture 4" descr="SINGLE_BLOOD_BAG_HOLDER.jpg"/>
          <p:cNvPicPr>
            <a:picLocks noChangeAspect="1"/>
          </p:cNvPicPr>
          <p:nvPr/>
        </p:nvPicPr>
        <p:blipFill>
          <a:blip r:embed="rId5"/>
          <a:srcRect/>
          <a:stretch>
            <a:fillRect/>
          </a:stretch>
        </p:blipFill>
        <p:spPr bwMode="auto">
          <a:xfrm>
            <a:off x="152400" y="4191000"/>
            <a:ext cx="27432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8" name="Picture 5" descr="Surgical%20Instruments.jpg"/>
          <p:cNvPicPr>
            <a:picLocks noChangeAspect="1"/>
          </p:cNvPicPr>
          <p:nvPr/>
        </p:nvPicPr>
        <p:blipFill>
          <a:blip r:embed="rId6"/>
          <a:srcRect/>
          <a:stretch>
            <a:fillRect/>
          </a:stretch>
        </p:blipFill>
        <p:spPr bwMode="auto">
          <a:xfrm>
            <a:off x="3124200" y="4191000"/>
            <a:ext cx="2819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9" name="Picture 7" descr="aids-awareness65591.jpg"/>
          <p:cNvPicPr>
            <a:picLocks noChangeAspect="1"/>
          </p:cNvPicPr>
          <p:nvPr/>
        </p:nvPicPr>
        <p:blipFill>
          <a:blip r:embed="rId7"/>
          <a:srcRect/>
          <a:stretch>
            <a:fillRect/>
          </a:stretch>
        </p:blipFill>
        <p:spPr bwMode="auto">
          <a:xfrm>
            <a:off x="3124200" y="304800"/>
            <a:ext cx="2590800" cy="224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2"/>
          <p:cNvSpPr>
            <a:spLocks noChangeArrowheads="1"/>
          </p:cNvSpPr>
          <p:nvPr/>
        </p:nvSpPr>
        <p:spPr bwMode="auto">
          <a:xfrm>
            <a:off x="984250" y="2838271"/>
            <a:ext cx="7245350"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bn-BD" sz="3600" dirty="0">
                <a:solidFill>
                  <a:srgbClr val="0066FF"/>
                </a:solidFill>
                <a:latin typeface="NikoshBAN" pitchFamily="2" charset="0"/>
                <a:cs typeface="NikoshBAN" pitchFamily="2" charset="0"/>
              </a:rPr>
              <a:t> </a:t>
            </a:r>
            <a:r>
              <a:rPr lang="bn-BD" sz="3600" dirty="0" smtClean="0">
                <a:solidFill>
                  <a:srgbClr val="0066FF"/>
                </a:solidFill>
                <a:latin typeface="NikoshBAN" pitchFamily="2" charset="0"/>
                <a:cs typeface="NikoshBAN" pitchFamily="2" charset="0"/>
              </a:rPr>
              <a:t>দলগত কাজ(সময়ঃ৬ মিনিট)</a:t>
            </a:r>
          </a:p>
          <a:p>
            <a:pPr algn="ctr">
              <a:defRPr/>
            </a:pPr>
            <a:r>
              <a:rPr lang="bn-BD" sz="3600" dirty="0" smtClean="0">
                <a:solidFill>
                  <a:srgbClr val="0066FF"/>
                </a:solidFill>
                <a:latin typeface="NikoshBAN" pitchFamily="2" charset="0"/>
                <a:cs typeface="NikoshBAN" pitchFamily="2" charset="0"/>
              </a:rPr>
              <a:t>এইডস প্রতিরোধের উপায়সমূহ লিখ</a:t>
            </a:r>
            <a:endParaRPr lang="en-US" sz="3600"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Effect transition="in" filter="fade">
                                      <p:cBhvr>
                                        <p:cTn id="9" dur="5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8439"/>
                                        </p:tgtEl>
                                        <p:attrNameLst>
                                          <p:attrName>style.visibility</p:attrName>
                                        </p:attrNameLst>
                                      </p:cBhvr>
                                      <p:to>
                                        <p:strVal val="visible"/>
                                      </p:to>
                                    </p:set>
                                    <p:anim to="" calcmode="lin" valueType="num">
                                      <p:cBhvr>
                                        <p:cTn id="14" dur="1" fill="hold"/>
                                        <p:tgtEl>
                                          <p:spTgt spid="18439"/>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8435"/>
                                        </p:tgtEl>
                                        <p:attrNameLst>
                                          <p:attrName>style.visibility</p:attrName>
                                        </p:attrNameLst>
                                      </p:cBhvr>
                                      <p:to>
                                        <p:strVal val="visible"/>
                                      </p:to>
                                    </p:set>
                                    <p:animEffect transition="in" filter="strips(downLeft)">
                                      <p:cBhvr>
                                        <p:cTn id="19" dur="500"/>
                                        <p:tgtEl>
                                          <p:spTgt spid="1843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437"/>
                                        </p:tgtEl>
                                        <p:attrNameLst>
                                          <p:attrName>style.visibility</p:attrName>
                                        </p:attrNameLst>
                                      </p:cBhvr>
                                      <p:to>
                                        <p:strVal val="visible"/>
                                      </p:to>
                                    </p:set>
                                    <p:anim calcmode="lin" valueType="num">
                                      <p:cBhvr additive="base">
                                        <p:cTn id="24" dur="500" fill="hold"/>
                                        <p:tgtEl>
                                          <p:spTgt spid="18437"/>
                                        </p:tgtEl>
                                        <p:attrNameLst>
                                          <p:attrName>ppt_x</p:attrName>
                                        </p:attrNameLst>
                                      </p:cBhvr>
                                      <p:tavLst>
                                        <p:tav tm="0">
                                          <p:val>
                                            <p:strVal val="#ppt_x"/>
                                          </p:val>
                                        </p:tav>
                                        <p:tav tm="100000">
                                          <p:val>
                                            <p:strVal val="#ppt_x"/>
                                          </p:val>
                                        </p:tav>
                                      </p:tavLst>
                                    </p:anim>
                                    <p:anim calcmode="lin" valueType="num">
                                      <p:cBhvr additive="base">
                                        <p:cTn id="25"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8438"/>
                                        </p:tgtEl>
                                        <p:attrNameLst>
                                          <p:attrName>style.visibility</p:attrName>
                                        </p:attrNameLst>
                                      </p:cBhvr>
                                      <p:to>
                                        <p:strVal val="visible"/>
                                      </p:to>
                                    </p:set>
                                    <p:anim calcmode="lin" valueType="num">
                                      <p:cBhvr>
                                        <p:cTn id="30" dur="500" fill="hold"/>
                                        <p:tgtEl>
                                          <p:spTgt spid="18438"/>
                                        </p:tgtEl>
                                        <p:attrNameLst>
                                          <p:attrName>ppt_w</p:attrName>
                                        </p:attrNameLst>
                                      </p:cBhvr>
                                      <p:tavLst>
                                        <p:tav tm="0">
                                          <p:val>
                                            <p:fltVal val="0"/>
                                          </p:val>
                                        </p:tav>
                                        <p:tav tm="100000">
                                          <p:val>
                                            <p:strVal val="#ppt_w"/>
                                          </p:val>
                                        </p:tav>
                                      </p:tavLst>
                                    </p:anim>
                                    <p:anim calcmode="lin" valueType="num">
                                      <p:cBhvr>
                                        <p:cTn id="31" dur="500" fill="hold"/>
                                        <p:tgtEl>
                                          <p:spTgt spid="18438"/>
                                        </p:tgtEl>
                                        <p:attrNameLst>
                                          <p:attrName>ppt_h</p:attrName>
                                        </p:attrNameLst>
                                      </p:cBhvr>
                                      <p:tavLst>
                                        <p:tav tm="0">
                                          <p:val>
                                            <p:fltVal val="0"/>
                                          </p:val>
                                        </p:tav>
                                        <p:tav tm="100000">
                                          <p:val>
                                            <p:strVal val="#ppt_h"/>
                                          </p:val>
                                        </p:tav>
                                      </p:tavLst>
                                    </p:anim>
                                    <p:animEffect transition="in" filter="fade">
                                      <p:cBhvr>
                                        <p:cTn id="32" dur="500"/>
                                        <p:tgtEl>
                                          <p:spTgt spid="1843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8436"/>
                                        </p:tgtEl>
                                        <p:attrNameLst>
                                          <p:attrName>style.visibility</p:attrName>
                                        </p:attrNameLst>
                                      </p:cBhvr>
                                      <p:to>
                                        <p:strVal val="visible"/>
                                      </p:to>
                                    </p:set>
                                    <p:animEffect transition="in" filter="strips(downLeft)">
                                      <p:cBhvr>
                                        <p:cTn id="37" dur="500"/>
                                        <p:tgtEl>
                                          <p:spTgt spid="1843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bn-BD" sz="7200" dirty="0" smtClean="0">
                <a:solidFill>
                  <a:srgbClr val="00B050"/>
                </a:solidFill>
                <a:latin typeface="NikoshBAN" pitchFamily="2" charset="0"/>
                <a:cs typeface="NikoshBAN" pitchFamily="2" charset="0"/>
              </a:rPr>
              <a:t>এইডস প্রতিরোধের উপায়</a:t>
            </a:r>
            <a:br>
              <a:rPr lang="bn-BD" sz="7200" dirty="0" smtClean="0">
                <a:solidFill>
                  <a:srgbClr val="00B050"/>
                </a:solidFill>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200" dirty="0" smtClean="0">
                <a:solidFill>
                  <a:srgbClr val="0070C0"/>
                </a:solidFill>
                <a:latin typeface="NikoshBAN" pitchFamily="2" charset="0"/>
                <a:cs typeface="NikoshBAN" pitchFamily="2" charset="0"/>
              </a:rPr>
              <a:t>১।</a:t>
            </a:r>
            <a:r>
              <a:rPr lang="en-US" sz="3200" dirty="0" smtClean="0">
                <a:solidFill>
                  <a:srgbClr val="0070C0"/>
                </a:solidFill>
                <a:latin typeface="NikoshBAN" pitchFamily="2" charset="0"/>
                <a:cs typeface="NikoshBAN" pitchFamily="2" charset="0"/>
              </a:rPr>
              <a:t>HIV</a:t>
            </a:r>
            <a:r>
              <a:rPr lang="bn-BD" sz="3200" dirty="0" smtClean="0">
                <a:solidFill>
                  <a:srgbClr val="0070C0"/>
                </a:solidFill>
                <a:latin typeface="NikoshBAN" pitchFamily="2" charset="0"/>
                <a:cs typeface="NikoshBAN" pitchFamily="2" charset="0"/>
              </a:rPr>
              <a:t>সংক্রমণ কিভাবে ঘটে সে সম্বন্ধে সবাইকে শিক্ষা দেওয়া।</a:t>
            </a:r>
            <a:br>
              <a:rPr lang="bn-BD" sz="3200" dirty="0" smtClean="0">
                <a:solidFill>
                  <a:srgbClr val="0070C0"/>
                </a:solidFill>
                <a:latin typeface="NikoshBAN" pitchFamily="2" charset="0"/>
                <a:cs typeface="NikoshBAN" pitchFamily="2" charset="0"/>
              </a:rPr>
            </a:br>
            <a:r>
              <a:rPr lang="bn-BD" sz="3200" dirty="0" smtClean="0">
                <a:solidFill>
                  <a:srgbClr val="0070C0"/>
                </a:solidFill>
                <a:latin typeface="NikoshBAN" pitchFamily="2" charset="0"/>
                <a:cs typeface="NikoshBAN" pitchFamily="2" charset="0"/>
              </a:rPr>
              <a:t>২।ধর্মীয় অনুশাসন মেনে চলা।</a:t>
            </a:r>
            <a:br>
              <a:rPr lang="bn-BD" sz="3200" dirty="0" smtClean="0">
                <a:solidFill>
                  <a:srgbClr val="0070C0"/>
                </a:solidFill>
                <a:latin typeface="NikoshBAN" pitchFamily="2" charset="0"/>
                <a:cs typeface="NikoshBAN" pitchFamily="2" charset="0"/>
              </a:rPr>
            </a:br>
            <a:r>
              <a:rPr lang="bn-BD" sz="3200" dirty="0" smtClean="0">
                <a:solidFill>
                  <a:srgbClr val="0070C0"/>
                </a:solidFill>
                <a:latin typeface="NikoshBAN" pitchFamily="2" charset="0"/>
                <a:cs typeface="NikoshBAN" pitchFamily="2" charset="0"/>
              </a:rPr>
              <a:t>৩।পরীক্ষা করে রক্ত নেওয়া বা দেওয়া।</a:t>
            </a:r>
            <a:br>
              <a:rPr lang="bn-BD" sz="3200" dirty="0" smtClean="0">
                <a:solidFill>
                  <a:srgbClr val="0070C0"/>
                </a:solidFill>
                <a:latin typeface="NikoshBAN" pitchFamily="2" charset="0"/>
                <a:cs typeface="NikoshBAN" pitchFamily="2" charset="0"/>
              </a:rPr>
            </a:br>
            <a:r>
              <a:rPr lang="bn-BD" sz="3200" dirty="0" smtClean="0">
                <a:solidFill>
                  <a:srgbClr val="0070C0"/>
                </a:solidFill>
                <a:latin typeface="NikoshBAN" pitchFamily="2" charset="0"/>
                <a:cs typeface="NikoshBAN" pitchFamily="2" charset="0"/>
              </a:rPr>
              <a:t>৪।একই সিরিঞ্জ বার বার ব্যবহার না করা।</a:t>
            </a:r>
            <a:br>
              <a:rPr lang="bn-BD" sz="3200" dirty="0" smtClean="0">
                <a:solidFill>
                  <a:srgbClr val="0070C0"/>
                </a:solidFill>
                <a:latin typeface="NikoshBAN" pitchFamily="2" charset="0"/>
                <a:cs typeface="NikoshBAN" pitchFamily="2" charset="0"/>
              </a:rPr>
            </a:br>
            <a:r>
              <a:rPr lang="bn-BD" sz="3200" dirty="0" smtClean="0">
                <a:solidFill>
                  <a:srgbClr val="0070C0"/>
                </a:solidFill>
                <a:latin typeface="NikoshBAN" pitchFamily="2" charset="0"/>
                <a:cs typeface="NikoshBAN" pitchFamily="2" charset="0"/>
              </a:rPr>
              <a:t>৫। অনিয়ন্ত্রিত যৌন সর্ম্পক থেকে বিরত থাকা।</a:t>
            </a:r>
            <a:r>
              <a:rPr lang="bn-BD" sz="3200" dirty="0" smtClean="0">
                <a:latin typeface="NikoshBAN" pitchFamily="2" charset="0"/>
                <a:cs typeface="NikoshBAN" pitchFamily="2" charset="0"/>
              </a:rPr>
              <a:t/>
            </a:r>
            <a:br>
              <a:rPr lang="bn-BD" sz="3200" dirty="0" smtClean="0">
                <a:latin typeface="NikoshBAN" pitchFamily="2" charset="0"/>
                <a:cs typeface="NikoshBAN" pitchFamily="2" charset="0"/>
              </a:rPr>
            </a:b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_39126992_aids_africa_203jpg.jpg"/>
          <p:cNvPicPr>
            <a:picLocks noChangeAspect="1"/>
          </p:cNvPicPr>
          <p:nvPr/>
        </p:nvPicPr>
        <p:blipFill>
          <a:blip r:embed="rId2"/>
          <a:srcRect/>
          <a:stretch>
            <a:fillRect/>
          </a:stretch>
        </p:blipFill>
        <p:spPr bwMode="auto">
          <a:xfrm>
            <a:off x="3290888" y="4267200"/>
            <a:ext cx="27432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39" name="Picture 11" descr="1.bmp"/>
          <p:cNvPicPr>
            <a:picLocks noChangeAspect="1"/>
          </p:cNvPicPr>
          <p:nvPr/>
        </p:nvPicPr>
        <p:blipFill>
          <a:blip r:embed="rId3"/>
          <a:srcRect/>
          <a:stretch>
            <a:fillRect/>
          </a:stretch>
        </p:blipFill>
        <p:spPr bwMode="auto">
          <a:xfrm>
            <a:off x="6248400" y="304800"/>
            <a:ext cx="2617788"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0" name="Picture 12" descr="aids_patient_5442127.jpg"/>
          <p:cNvPicPr>
            <a:picLocks noChangeAspect="1"/>
          </p:cNvPicPr>
          <p:nvPr/>
        </p:nvPicPr>
        <p:blipFill>
          <a:blip r:embed="rId4"/>
          <a:srcRect/>
          <a:stretch>
            <a:fillRect/>
          </a:stretch>
        </p:blipFill>
        <p:spPr bwMode="auto">
          <a:xfrm>
            <a:off x="457200" y="304800"/>
            <a:ext cx="2743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1" name="Picture 13" descr="AidsPatient2.jpg"/>
          <p:cNvPicPr>
            <a:picLocks noChangeAspect="1"/>
          </p:cNvPicPr>
          <p:nvPr/>
        </p:nvPicPr>
        <p:blipFill>
          <a:blip r:embed="rId5"/>
          <a:srcRect/>
          <a:stretch>
            <a:fillRect/>
          </a:stretch>
        </p:blipFill>
        <p:spPr bwMode="auto">
          <a:xfrm>
            <a:off x="381000" y="4267200"/>
            <a:ext cx="26670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2" name="Picture 14" descr="AIDS-Epidemic-in-Africa.jpg"/>
          <p:cNvPicPr>
            <a:picLocks noChangeAspect="1"/>
          </p:cNvPicPr>
          <p:nvPr/>
        </p:nvPicPr>
        <p:blipFill>
          <a:blip r:embed="rId6"/>
          <a:srcRect/>
          <a:stretch>
            <a:fillRect/>
          </a:stretch>
        </p:blipFill>
        <p:spPr bwMode="auto">
          <a:xfrm>
            <a:off x="6172200" y="4267200"/>
            <a:ext cx="26670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3" name="Picture 15" descr="aids-patient-984747-ga.jpg"/>
          <p:cNvPicPr>
            <a:picLocks noChangeAspect="1"/>
          </p:cNvPicPr>
          <p:nvPr/>
        </p:nvPicPr>
        <p:blipFill>
          <a:blip r:embed="rId7"/>
          <a:srcRect/>
          <a:stretch>
            <a:fillRect/>
          </a:stretch>
        </p:blipFill>
        <p:spPr bwMode="auto">
          <a:xfrm>
            <a:off x="3429000" y="304800"/>
            <a:ext cx="2590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2"/>
          <p:cNvSpPr>
            <a:spLocks noChangeArrowheads="1"/>
          </p:cNvSpPr>
          <p:nvPr/>
        </p:nvSpPr>
        <p:spPr bwMode="auto">
          <a:xfrm>
            <a:off x="2209800" y="3133725"/>
            <a:ext cx="5029200" cy="7699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bn-BD" sz="4400" dirty="0">
                <a:solidFill>
                  <a:srgbClr val="C00000"/>
                </a:solidFill>
                <a:latin typeface="NikoshBAN" pitchFamily="2" charset="0"/>
                <a:cs typeface="NikoshBAN" pitchFamily="2" charset="0"/>
              </a:rPr>
              <a:t>এরা সবাই এইডস আক্রান্ত  </a:t>
            </a:r>
            <a:endParaRPr lang="en-US" sz="4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amond(in)">
                                      <p:cBhvr>
                                        <p:cTn id="7" dur="20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diamond(in)">
                                      <p:cBhvr>
                                        <p:cTn id="12" dur="2000"/>
                                        <p:tgtEl>
                                          <p:spTgt spid="1434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diamond(in)">
                                      <p:cBhvr>
                                        <p:cTn id="17" dur="20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4341"/>
                                        </p:tgtEl>
                                        <p:attrNameLst>
                                          <p:attrName>style.visibility</p:attrName>
                                        </p:attrNameLst>
                                      </p:cBhvr>
                                      <p:to>
                                        <p:strVal val="visible"/>
                                      </p:to>
                                    </p:set>
                                    <p:animEffect transition="in" filter="diamond(in)">
                                      <p:cBhvr>
                                        <p:cTn id="22" dur="2000"/>
                                        <p:tgtEl>
                                          <p:spTgt spid="1434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4338"/>
                                        </p:tgtEl>
                                        <p:attrNameLst>
                                          <p:attrName>style.visibility</p:attrName>
                                        </p:attrNameLst>
                                      </p:cBhvr>
                                      <p:to>
                                        <p:strVal val="visible"/>
                                      </p:to>
                                    </p:set>
                                    <p:animEffect transition="in" filter="diamond(in)">
                                      <p:cBhvr>
                                        <p:cTn id="27" dur="2000"/>
                                        <p:tgtEl>
                                          <p:spTgt spid="1433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diamond(in)">
                                      <p:cBhvr>
                                        <p:cTn id="32" dur="20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lum contrast="-20000"/>
          </a:blip>
          <a:stretch>
            <a:fillRect/>
          </a:stretch>
        </p:blipFill>
        <p:spPr bwMode="auto">
          <a:xfrm>
            <a:off x="533399" y="266700"/>
            <a:ext cx="8077201" cy="60579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381000" y="1219200"/>
            <a:ext cx="8077200" cy="4800600"/>
          </a:xfrm>
          <a:solidFill>
            <a:schemeClr val="accent2">
              <a:lumMod val="20000"/>
              <a:lumOff val="80000"/>
            </a:schemeClr>
          </a:solidFill>
          <a:ln>
            <a:solidFill>
              <a:srgbClr val="0066FF"/>
            </a:solidFill>
          </a:ln>
        </p:spPr>
        <p:txBody>
          <a:bodyPr rtlCol="0">
            <a:normAutofit/>
          </a:bodyPr>
          <a:lstStyle/>
          <a:p>
            <a:pPr marL="274320" indent="-274320">
              <a:buNone/>
              <a:defRPr/>
            </a:pPr>
            <a:r>
              <a:rPr lang="bn-BD" sz="4000" dirty="0" smtClean="0">
                <a:solidFill>
                  <a:srgbClr val="FF0000"/>
                </a:solidFill>
                <a:latin typeface="NikoshBAN" pitchFamily="2" charset="0"/>
                <a:cs typeface="NikoshBAN" pitchFamily="2" charset="0"/>
              </a:rPr>
              <a:t>১।</a:t>
            </a:r>
            <a:r>
              <a:rPr lang="bn-BD" sz="4000" dirty="0" smtClean="0">
                <a:solidFill>
                  <a:srgbClr val="00B050"/>
                </a:solidFill>
                <a:latin typeface="NikoshBAN" pitchFamily="2" charset="0"/>
                <a:cs typeface="NikoshBAN" pitchFamily="2" charset="0"/>
              </a:rPr>
              <a:t> </a:t>
            </a:r>
            <a:r>
              <a:rPr lang="en-US" sz="4000" dirty="0" smtClean="0">
                <a:solidFill>
                  <a:srgbClr val="00B050"/>
                </a:solidFill>
                <a:latin typeface="NikoshBAN" pitchFamily="2" charset="0"/>
                <a:cs typeface="NikoshBAN" pitchFamily="2" charset="0"/>
              </a:rPr>
              <a:t>HIV</a:t>
            </a:r>
            <a:r>
              <a:rPr lang="bn-BD" sz="4000" dirty="0" smtClean="0">
                <a:solidFill>
                  <a:srgbClr val="00B050"/>
                </a:solidFill>
                <a:latin typeface="NikoshBAN" pitchFamily="2" charset="0"/>
                <a:cs typeface="NikoshBAN" pitchFamily="2" charset="0"/>
              </a:rPr>
              <a:t> এর পূর্ণ রূপ কী? </a:t>
            </a:r>
          </a:p>
          <a:p>
            <a:pPr marL="274320" indent="-274320">
              <a:buNone/>
              <a:defRPr/>
            </a:pPr>
            <a:r>
              <a:rPr lang="bn-BD" sz="4000" dirty="0" smtClean="0">
                <a:solidFill>
                  <a:srgbClr val="FF0000"/>
                </a:solidFill>
                <a:latin typeface="NikoshBAN" pitchFamily="2" charset="0"/>
                <a:cs typeface="NikoshBAN" pitchFamily="2" charset="0"/>
              </a:rPr>
              <a:t>২। এইডস কী?</a:t>
            </a:r>
          </a:p>
          <a:p>
            <a:pPr marL="274320" indent="-274320">
              <a:buNone/>
              <a:defRPr/>
            </a:pPr>
            <a:r>
              <a:rPr lang="bn-BD" sz="4000" dirty="0" smtClean="0">
                <a:solidFill>
                  <a:srgbClr val="FF0000"/>
                </a:solidFill>
                <a:latin typeface="NikoshBAN" pitchFamily="2" charset="0"/>
                <a:cs typeface="NikoshBAN" pitchFamily="2" charset="0"/>
              </a:rPr>
              <a:t>৩।</a:t>
            </a:r>
            <a:r>
              <a:rPr lang="en-US" sz="4000" dirty="0" smtClean="0">
                <a:solidFill>
                  <a:srgbClr val="0066FF"/>
                </a:solidFill>
                <a:latin typeface="NikoshBAN" pitchFamily="2" charset="0"/>
                <a:cs typeface="NikoshBAN" pitchFamily="2" charset="0"/>
              </a:rPr>
              <a:t> AIDS </a:t>
            </a:r>
            <a:r>
              <a:rPr lang="bn-BD" sz="4000" dirty="0" smtClean="0">
                <a:solidFill>
                  <a:srgbClr val="0066FF"/>
                </a:solidFill>
                <a:latin typeface="NikoshBAN" pitchFamily="2" charset="0"/>
                <a:cs typeface="NikoshBAN" pitchFamily="2" charset="0"/>
              </a:rPr>
              <a:t>এর পূর্ণ রূপ কী?</a:t>
            </a:r>
          </a:p>
          <a:p>
            <a:pPr marL="274320" indent="-274320" eaLnBrk="1" fontAlgn="auto" hangingPunct="1">
              <a:spcAft>
                <a:spcPts val="0"/>
              </a:spcAft>
              <a:buFont typeface="Arial" charset="0"/>
              <a:buNone/>
              <a:defRPr/>
            </a:pPr>
            <a:r>
              <a:rPr lang="bn-BD" sz="4000" dirty="0" smtClean="0">
                <a:solidFill>
                  <a:srgbClr val="0066FF"/>
                </a:solidFill>
                <a:latin typeface="NikoshBAN" pitchFamily="2" charset="0"/>
                <a:cs typeface="NikoshBAN" pitchFamily="2" charset="0"/>
              </a:rPr>
              <a:t>৪। এইডস ছড়ানোর কারণগুলো কী?</a:t>
            </a:r>
          </a:p>
          <a:p>
            <a:pPr marL="274320" indent="-274320">
              <a:buNone/>
              <a:defRPr/>
            </a:pPr>
            <a:r>
              <a:rPr lang="bn-BD" sz="4000" dirty="0" smtClean="0">
                <a:solidFill>
                  <a:srgbClr val="FF0000"/>
                </a:solidFill>
                <a:latin typeface="NikoshBAN" pitchFamily="2" charset="0"/>
                <a:cs typeface="NikoshBAN" pitchFamily="2" charset="0"/>
              </a:rPr>
              <a:t>৫।এইডস আক্রান্ত ব্যক্তির লক্ষণসমূহ বল।</a:t>
            </a:r>
          </a:p>
          <a:p>
            <a:pPr marL="274320" indent="-274320">
              <a:buNone/>
              <a:defRPr/>
            </a:pPr>
            <a:r>
              <a:rPr lang="bn-BD" sz="4000" dirty="0" smtClean="0">
                <a:solidFill>
                  <a:srgbClr val="FF0000"/>
                </a:solidFill>
                <a:latin typeface="NikoshBAN" pitchFamily="2" charset="0"/>
                <a:cs typeface="NikoshBAN" pitchFamily="2" charset="0"/>
              </a:rPr>
              <a:t>৬।এইডস প্রতিরোধের দু’টি উপায় বল।</a:t>
            </a:r>
            <a:endParaRPr lang="bn-BD" sz="4000" dirty="0" smtClean="0">
              <a:solidFill>
                <a:srgbClr val="00B050"/>
              </a:solidFill>
              <a:latin typeface="NikoshBAN" pitchFamily="2" charset="0"/>
              <a:cs typeface="NikoshBAN" pitchFamily="2" charset="0"/>
            </a:endParaRPr>
          </a:p>
        </p:txBody>
      </p:sp>
      <p:sp>
        <p:nvSpPr>
          <p:cNvPr id="4" name="TextBox 9"/>
          <p:cNvSpPr txBox="1">
            <a:spLocks noChangeArrowheads="1"/>
          </p:cNvSpPr>
          <p:nvPr/>
        </p:nvSpPr>
        <p:spPr bwMode="auto">
          <a:xfrm>
            <a:off x="1600200" y="304800"/>
            <a:ext cx="5486400" cy="83099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US" sz="3600" dirty="0">
                <a:latin typeface="NikoshBAN" pitchFamily="2" charset="0"/>
                <a:cs typeface="NikoshBAN" pitchFamily="2" charset="0"/>
              </a:rPr>
              <a:t> </a:t>
            </a:r>
            <a:r>
              <a:rPr lang="en-US" sz="3600" dirty="0" smtClean="0">
                <a:latin typeface="NikoshBAN" pitchFamily="2" charset="0"/>
                <a:cs typeface="NikoshBAN" pitchFamily="2" charset="0"/>
              </a:rPr>
              <a:t>  </a:t>
            </a:r>
            <a:r>
              <a:rPr lang="bn-BD" sz="4800" dirty="0" smtClean="0">
                <a:latin typeface="NikoshBAN" pitchFamily="2" charset="0"/>
                <a:cs typeface="NikoshBAN" pitchFamily="2" charset="0"/>
              </a:rPr>
              <a:t>মূল্যায়ন</a:t>
            </a:r>
            <a:endParaRPr lang="en-US" sz="60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578">
                                            <p:bg/>
                                          </p:spTgt>
                                        </p:tgtEl>
                                        <p:attrNameLst>
                                          <p:attrName>style.visibility</p:attrName>
                                        </p:attrNameLst>
                                      </p:cBhvr>
                                      <p:to>
                                        <p:strVal val="visible"/>
                                      </p:to>
                                    </p:set>
                                    <p:anim calcmode="lin" valueType="num">
                                      <p:cBhvr>
                                        <p:cTn id="14" dur="500" fill="hold"/>
                                        <p:tgtEl>
                                          <p:spTgt spid="24578">
                                            <p:bg/>
                                          </p:spTgt>
                                        </p:tgtEl>
                                        <p:attrNameLst>
                                          <p:attrName>ppt_w</p:attrName>
                                        </p:attrNameLst>
                                      </p:cBhvr>
                                      <p:tavLst>
                                        <p:tav tm="0">
                                          <p:val>
                                            <p:fltVal val="0"/>
                                          </p:val>
                                        </p:tav>
                                        <p:tav tm="100000">
                                          <p:val>
                                            <p:strVal val="#ppt_w"/>
                                          </p:val>
                                        </p:tav>
                                      </p:tavLst>
                                    </p:anim>
                                    <p:anim calcmode="lin" valueType="num">
                                      <p:cBhvr>
                                        <p:cTn id="15" dur="500" fill="hold"/>
                                        <p:tgtEl>
                                          <p:spTgt spid="24578">
                                            <p:bg/>
                                          </p:spTgt>
                                        </p:tgtEl>
                                        <p:attrNameLst>
                                          <p:attrName>ppt_h</p:attrName>
                                        </p:attrNameLst>
                                      </p:cBhvr>
                                      <p:tavLst>
                                        <p:tav tm="0">
                                          <p:val>
                                            <p:fltVal val="0"/>
                                          </p:val>
                                        </p:tav>
                                        <p:tav tm="100000">
                                          <p:val>
                                            <p:strVal val="#ppt_h"/>
                                          </p:val>
                                        </p:tav>
                                      </p:tavLst>
                                    </p:anim>
                                    <p:animEffect transition="in" filter="fade">
                                      <p:cBhvr>
                                        <p:cTn id="16" dur="500"/>
                                        <p:tgtEl>
                                          <p:spTgt spid="24578">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4578">
                                            <p:txEl>
                                              <p:pRg st="0" end="0"/>
                                            </p:txEl>
                                          </p:spTgt>
                                        </p:tgtEl>
                                        <p:attrNameLst>
                                          <p:attrName>style.visibility</p:attrName>
                                        </p:attrNameLst>
                                      </p:cBhvr>
                                      <p:to>
                                        <p:strVal val="visible"/>
                                      </p:to>
                                    </p:set>
                                    <p:anim calcmode="lin" valueType="num">
                                      <p:cBhvr>
                                        <p:cTn id="21" dur="500" fill="hold"/>
                                        <p:tgtEl>
                                          <p:spTgt spid="2457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457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457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4578">
                                            <p:txEl>
                                              <p:pRg st="1" end="1"/>
                                            </p:txEl>
                                          </p:spTgt>
                                        </p:tgtEl>
                                        <p:attrNameLst>
                                          <p:attrName>style.visibility</p:attrName>
                                        </p:attrNameLst>
                                      </p:cBhvr>
                                      <p:to>
                                        <p:strVal val="visible"/>
                                      </p:to>
                                    </p:set>
                                    <p:anim calcmode="lin" valueType="num">
                                      <p:cBhvr>
                                        <p:cTn id="28" dur="500" fill="hold"/>
                                        <p:tgtEl>
                                          <p:spTgt spid="24578">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24578">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2457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4578">
                                            <p:txEl>
                                              <p:pRg st="2" end="2"/>
                                            </p:txEl>
                                          </p:spTgt>
                                        </p:tgtEl>
                                        <p:attrNameLst>
                                          <p:attrName>style.visibility</p:attrName>
                                        </p:attrNameLst>
                                      </p:cBhvr>
                                      <p:to>
                                        <p:strVal val="visible"/>
                                      </p:to>
                                    </p:set>
                                    <p:anim calcmode="lin" valueType="num">
                                      <p:cBhvr>
                                        <p:cTn id="35" dur="500" fill="hold"/>
                                        <p:tgtEl>
                                          <p:spTgt spid="24578">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24578">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2457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4578">
                                            <p:txEl>
                                              <p:pRg st="3" end="3"/>
                                            </p:txEl>
                                          </p:spTgt>
                                        </p:tgtEl>
                                        <p:attrNameLst>
                                          <p:attrName>style.visibility</p:attrName>
                                        </p:attrNameLst>
                                      </p:cBhvr>
                                      <p:to>
                                        <p:strVal val="visible"/>
                                      </p:to>
                                    </p:set>
                                    <p:anim calcmode="lin" valueType="num">
                                      <p:cBhvr>
                                        <p:cTn id="42" dur="500" fill="hold"/>
                                        <p:tgtEl>
                                          <p:spTgt spid="24578">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24578">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2457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4578">
                                            <p:txEl>
                                              <p:pRg st="4" end="4"/>
                                            </p:txEl>
                                          </p:spTgt>
                                        </p:tgtEl>
                                        <p:attrNameLst>
                                          <p:attrName>style.visibility</p:attrName>
                                        </p:attrNameLst>
                                      </p:cBhvr>
                                      <p:to>
                                        <p:strVal val="visible"/>
                                      </p:to>
                                    </p:set>
                                    <p:anim calcmode="lin" valueType="num">
                                      <p:cBhvr>
                                        <p:cTn id="49" dur="500" fill="hold"/>
                                        <p:tgtEl>
                                          <p:spTgt spid="24578">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24578">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24578">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4578">
                                            <p:txEl>
                                              <p:pRg st="5" end="5"/>
                                            </p:txEl>
                                          </p:spTgt>
                                        </p:tgtEl>
                                        <p:attrNameLst>
                                          <p:attrName>style.visibility</p:attrName>
                                        </p:attrNameLst>
                                      </p:cBhvr>
                                      <p:to>
                                        <p:strVal val="visible"/>
                                      </p:to>
                                    </p:set>
                                    <p:anim calcmode="lin" valueType="num">
                                      <p:cBhvr>
                                        <p:cTn id="56" dur="500" fill="hold"/>
                                        <p:tgtEl>
                                          <p:spTgt spid="24578">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24578">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k1741764.jpg"/>
          <p:cNvPicPr>
            <a:picLocks noChangeAspect="1"/>
          </p:cNvPicPr>
          <p:nvPr/>
        </p:nvPicPr>
        <p:blipFill>
          <a:blip r:embed="rId2"/>
          <a:srcRect t="24260" b="7812"/>
          <a:stretch>
            <a:fillRect/>
          </a:stretch>
        </p:blipFill>
        <p:spPr bwMode="auto">
          <a:xfrm>
            <a:off x="457200" y="228600"/>
            <a:ext cx="8001000" cy="3200400"/>
          </a:xfrm>
          <a:prstGeom prst="rect">
            <a:avLst/>
          </a:prstGeom>
          <a:ln w="57150" cap="sq">
            <a:solidFill>
              <a:srgbClr val="C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457200" y="3657600"/>
            <a:ext cx="8001000" cy="2667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solidFill>
                  <a:srgbClr val="C00000"/>
                </a:solidFill>
                <a:latin typeface="NikoshBAN" pitchFamily="2" charset="0"/>
                <a:cs typeface="NikoshBAN" pitchFamily="2" charset="0"/>
              </a:rPr>
              <a:t>বাড়ির কাজ</a:t>
            </a:r>
          </a:p>
          <a:p>
            <a:pPr algn="ctr"/>
            <a:r>
              <a:rPr lang="bn-BD" sz="3600" dirty="0" smtClean="0">
                <a:solidFill>
                  <a:srgbClr val="C00000"/>
                </a:solidFill>
                <a:latin typeface="NikoshBAN" pitchFamily="2" charset="0"/>
                <a:cs typeface="NikoshBAN" pitchFamily="2" charset="0"/>
              </a:rPr>
              <a:t>“মৃত্যুই এইডসের একমাত্র পরিণতি”- কথাটি ব্যাখ্যা কর।</a:t>
            </a:r>
            <a:endParaRPr lang="en-US" sz="36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zen-red-roses.jpg"/>
          <p:cNvPicPr>
            <a:picLocks noGrp="1" noChangeAspect="1"/>
          </p:cNvPicPr>
          <p:nvPr>
            <p:ph idx="1"/>
          </p:nvPr>
        </p:nvPicPr>
        <p:blipFill>
          <a:blip r:embed="rId2"/>
          <a:srcRect/>
          <a:stretch>
            <a:fillRect/>
          </a:stretch>
        </p:blipFill>
        <p:spPr>
          <a:xfrm>
            <a:off x="381000" y="381000"/>
            <a:ext cx="8382000" cy="6248400"/>
          </a:xfrm>
        </p:spPr>
      </p:pic>
      <p:sp>
        <p:nvSpPr>
          <p:cNvPr id="6" name="Rectangle 5"/>
          <p:cNvSpPr/>
          <p:nvPr/>
        </p:nvSpPr>
        <p:spPr>
          <a:xfrm>
            <a:off x="2286000" y="1828800"/>
            <a:ext cx="4724400" cy="2215991"/>
          </a:xfrm>
          <a:prstGeom prst="rect">
            <a:avLst/>
          </a:prstGeom>
        </p:spPr>
        <p:txBody>
          <a:bodyPr wrap="square">
            <a:spAutoFit/>
          </a:bodyPr>
          <a:lstStyle/>
          <a:p>
            <a:r>
              <a:rPr lang="bn-BD" sz="13800" b="1" dirty="0" smtClean="0">
                <a:solidFill>
                  <a:srgbClr val="FFFF00"/>
                </a:solidFill>
                <a:latin typeface="NikoshBAN" pitchFamily="2" charset="0"/>
                <a:cs typeface="NikoshBAN" pitchFamily="2" charset="0"/>
              </a:rPr>
              <a:t>ধন্যবাদ</a:t>
            </a:r>
            <a:endParaRPr lang="en-US" sz="2400"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style>
          <a:lnRef idx="1">
            <a:schemeClr val="accent6"/>
          </a:lnRef>
          <a:fillRef idx="2">
            <a:schemeClr val="accent6"/>
          </a:fillRef>
          <a:effectRef idx="1">
            <a:schemeClr val="accent6"/>
          </a:effectRef>
          <a:fontRef idx="minor">
            <a:schemeClr val="dk1"/>
          </a:fontRef>
        </p:style>
        <p:txBody>
          <a:bodyPr/>
          <a:lstStyle/>
          <a:p>
            <a:r>
              <a:rPr lang="bn-BD" dirty="0" smtClean="0">
                <a:latin typeface="NikoshBAN" pitchFamily="2" charset="0"/>
                <a:cs typeface="NikoshBAN" pitchFamily="2" charset="0"/>
              </a:rPr>
              <a:t>শ্রেণি - নবম</a:t>
            </a:r>
            <a:br>
              <a:rPr lang="bn-BD" dirty="0" smtClean="0">
                <a:latin typeface="NikoshBAN" pitchFamily="2" charset="0"/>
                <a:cs typeface="NikoshBAN" pitchFamily="2" charset="0"/>
              </a:rPr>
            </a:br>
            <a:r>
              <a:rPr lang="bn-BD" dirty="0" smtClean="0">
                <a:latin typeface="NikoshBAN" pitchFamily="2" charset="0"/>
                <a:cs typeface="NikoshBAN" pitchFamily="2" charset="0"/>
              </a:rPr>
              <a:t>বিষয়ঃসাধারণ বিজ্ঞান</a:t>
            </a:r>
            <a:br>
              <a:rPr lang="bn-BD" dirty="0" smtClean="0">
                <a:latin typeface="NikoshBAN" pitchFamily="2" charset="0"/>
                <a:cs typeface="NikoshBAN" pitchFamily="2" charset="0"/>
              </a:rPr>
            </a:br>
            <a:r>
              <a:rPr lang="bn-BD" dirty="0" smtClean="0">
                <a:latin typeface="NikoshBAN" pitchFamily="2" charset="0"/>
                <a:cs typeface="NikoshBAN" pitchFamily="2" charset="0"/>
              </a:rPr>
              <a:t>সময়ঃ৫০মিনিট</a:t>
            </a:r>
            <a:br>
              <a:rPr lang="bn-BD" dirty="0" smtClean="0">
                <a:latin typeface="NikoshBAN" pitchFamily="2" charset="0"/>
                <a:cs typeface="NikoshBAN" pitchFamily="2" charset="0"/>
              </a:rPr>
            </a:br>
            <a:r>
              <a:rPr lang="bn-BD" dirty="0" smtClean="0">
                <a:latin typeface="NikoshBAN" pitchFamily="2" charset="0"/>
                <a:cs typeface="NikoshBAN" pitchFamily="2" charset="0"/>
              </a:rPr>
              <a:t>তারিখঃ২৮-০৩-২০১৩ইং</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24088" y="228600"/>
            <a:ext cx="3810000" cy="10160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5400" dirty="0">
                <a:latin typeface="NikoshBAN" pitchFamily="2" charset="0"/>
                <a:cs typeface="NikoshBAN" pitchFamily="2" charset="0"/>
              </a:rPr>
              <a:t> </a:t>
            </a:r>
            <a:r>
              <a:rPr lang="bn-BD" sz="5400" dirty="0">
                <a:latin typeface="NikoshBAN" pitchFamily="2" charset="0"/>
                <a:cs typeface="NikoshBAN" pitchFamily="2" charset="0"/>
              </a:rPr>
              <a:t> </a:t>
            </a:r>
            <a:r>
              <a:rPr lang="bn-BD" sz="6000" dirty="0">
                <a:latin typeface="NikoshBAN" pitchFamily="2" charset="0"/>
                <a:cs typeface="NikoshBAN" pitchFamily="2" charset="0"/>
              </a:rPr>
              <a:t>রেট্রো ভাইরাস</a:t>
            </a:r>
            <a:endParaRPr lang="en-US" sz="8000" dirty="0">
              <a:latin typeface="NikoshBAN" pitchFamily="2" charset="0"/>
              <a:cs typeface="NikoshBAN" pitchFamily="2" charset="0"/>
            </a:endParaRPr>
          </a:p>
        </p:txBody>
      </p:sp>
      <p:pic>
        <p:nvPicPr>
          <p:cNvPr id="7171" name="Picture 7" descr="1-aids-virus.jpg"/>
          <p:cNvPicPr>
            <a:picLocks noChangeAspect="1"/>
          </p:cNvPicPr>
          <p:nvPr/>
        </p:nvPicPr>
        <p:blipFill>
          <a:blip r:embed="rId2"/>
          <a:srcRect/>
          <a:stretch>
            <a:fillRect/>
          </a:stretch>
        </p:blipFill>
        <p:spPr bwMode="auto">
          <a:xfrm>
            <a:off x="5334000" y="1336675"/>
            <a:ext cx="3124200" cy="2625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2" name="Picture 8" descr="aids-hiv-anatomy.gif"/>
          <p:cNvPicPr>
            <a:picLocks noChangeAspect="1"/>
          </p:cNvPicPr>
          <p:nvPr/>
        </p:nvPicPr>
        <p:blipFill>
          <a:blip r:embed="rId3"/>
          <a:srcRect/>
          <a:stretch>
            <a:fillRect/>
          </a:stretch>
        </p:blipFill>
        <p:spPr bwMode="auto">
          <a:xfrm>
            <a:off x="457200" y="1377950"/>
            <a:ext cx="32004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3" name="Picture 11" descr="HIV-laevo-black-400.jpg"/>
          <p:cNvPicPr>
            <a:picLocks noChangeAspect="1"/>
          </p:cNvPicPr>
          <p:nvPr/>
        </p:nvPicPr>
        <p:blipFill>
          <a:blip r:embed="rId4"/>
          <a:srcRect/>
          <a:stretch>
            <a:fillRect/>
          </a:stretch>
        </p:blipFill>
        <p:spPr bwMode="auto">
          <a:xfrm>
            <a:off x="5334000" y="4114800"/>
            <a:ext cx="31877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4" name="Picture 12" descr="aids_virus.jpg"/>
          <p:cNvPicPr>
            <a:picLocks noChangeAspect="1"/>
          </p:cNvPicPr>
          <p:nvPr/>
        </p:nvPicPr>
        <p:blipFill>
          <a:blip r:embed="rId5"/>
          <a:srcRect/>
          <a:stretch>
            <a:fillRect/>
          </a:stretch>
        </p:blipFill>
        <p:spPr bwMode="auto">
          <a:xfrm>
            <a:off x="533400" y="4104059"/>
            <a:ext cx="3124200" cy="2512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2000"/>
                                        <p:tgtEl>
                                          <p:spTgt spid="7172"/>
                                        </p:tgtEl>
                                      </p:cBhvr>
                                    </p:animEffect>
                                  </p:childTnLst>
                                </p:cTn>
                              </p:par>
                              <p:par>
                                <p:cTn id="8" presetID="6" presetClass="entr" presetSubtype="16"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circle(in)">
                                      <p:cBhvr>
                                        <p:cTn id="10" dur="2000"/>
                                        <p:tgtEl>
                                          <p:spTgt spid="7174"/>
                                        </p:tgtEl>
                                      </p:cBhvr>
                                    </p:animEffect>
                                  </p:childTnLst>
                                </p:cTn>
                              </p:par>
                              <p:par>
                                <p:cTn id="11" presetID="6" presetClass="entr" presetSubtype="16"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circle(in)">
                                      <p:cBhvr>
                                        <p:cTn id="13" dur="2000"/>
                                        <p:tgtEl>
                                          <p:spTgt spid="7173"/>
                                        </p:tgtEl>
                                      </p:cBhvr>
                                    </p:animEffect>
                                  </p:childTnLst>
                                </p:cTn>
                              </p:par>
                              <p:par>
                                <p:cTn id="14" presetID="6" presetClass="entr" presetSubtype="16" fill="hold" nodeType="with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circle(in)">
                                      <p:cBhvr>
                                        <p:cTn id="16" dur="2000"/>
                                        <p:tgtEl>
                                          <p:spTgt spid="717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download\picture\aids\Bangladesh-stamp6168aids.jpg"/>
          <p:cNvPicPr>
            <a:picLocks noChangeAspect="1" noChangeArrowheads="1"/>
          </p:cNvPicPr>
          <p:nvPr/>
        </p:nvPicPr>
        <p:blipFill>
          <a:blip r:embed="rId2" cstate="print"/>
          <a:srcRect l="28302" t="17391" r="18868" b="17391"/>
          <a:stretch>
            <a:fillRect/>
          </a:stretch>
        </p:blipFill>
        <p:spPr bwMode="auto">
          <a:xfrm>
            <a:off x="609600" y="1295400"/>
            <a:ext cx="2987040" cy="4800600"/>
          </a:xfrm>
          <a:prstGeom prst="rect">
            <a:avLst/>
          </a:prstGeom>
          <a:ln w="76200">
            <a:solidFill>
              <a:srgbClr val="C00000"/>
            </a:solidFill>
          </a:ln>
          <a:effectLst>
            <a:outerShdw blurRad="292100" dist="139700" dir="2700000" algn="tl" rotWithShape="0">
              <a:srgbClr val="333333">
                <a:alpha val="65000"/>
              </a:srgbClr>
            </a:outerShdw>
          </a:effectLst>
        </p:spPr>
      </p:pic>
      <p:sp>
        <p:nvSpPr>
          <p:cNvPr id="3" name="Right Arrow 2"/>
          <p:cNvSpPr/>
          <p:nvPr/>
        </p:nvSpPr>
        <p:spPr>
          <a:xfrm>
            <a:off x="3657600" y="2286000"/>
            <a:ext cx="4267200" cy="2895600"/>
          </a:xfrm>
          <a:prstGeom prst="rightArrow">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5400" dirty="0" smtClean="0">
                <a:solidFill>
                  <a:srgbClr val="FF0000"/>
                </a:solidFill>
                <a:latin typeface="NikoshBAN" pitchFamily="2" charset="0"/>
                <a:cs typeface="NikoshBAN" pitchFamily="2" charset="0"/>
              </a:rPr>
              <a:t>১ ডিসেম্বর</a:t>
            </a:r>
            <a:endParaRPr lang="en-US" sz="54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04800" y="2293203"/>
            <a:ext cx="8382000" cy="830997"/>
          </a:xfrm>
          <a:prstGeom prst="rect">
            <a:avLst/>
          </a:prstGeom>
          <a:solidFill>
            <a:schemeClr val="accent6">
              <a:lumMod val="20000"/>
              <a:lumOff val="80000"/>
            </a:schemeClr>
          </a:solidFill>
          <a:ln w="38100" algn="ctr">
            <a:solidFill>
              <a:srgbClr val="FF0000"/>
            </a:solidFill>
            <a:miter lim="800000"/>
            <a:headEnd/>
            <a:tailEnd/>
          </a:ln>
        </p:spPr>
        <p:txBody>
          <a:bodyPr wrap="square">
            <a:spAutoFit/>
          </a:bodyPr>
          <a:lstStyle/>
          <a:p>
            <a:pPr marL="342900" indent="-342900" algn="ctr" eaLnBrk="1" fontAlgn="auto" hangingPunct="1">
              <a:spcBef>
                <a:spcPct val="20000"/>
              </a:spcBef>
              <a:spcAft>
                <a:spcPts val="0"/>
              </a:spcAft>
              <a:buClr>
                <a:schemeClr val="accent1"/>
              </a:buClr>
              <a:buSzPct val="70000"/>
              <a:defRPr/>
            </a:pPr>
            <a:r>
              <a:rPr lang="bn-BD" sz="4800" u="sng" dirty="0" smtClean="0">
                <a:solidFill>
                  <a:srgbClr val="0066FF"/>
                </a:solidFill>
                <a:latin typeface="NikoshBAN" pitchFamily="2" charset="0"/>
                <a:cs typeface="NikoshBAN" pitchFamily="2" charset="0"/>
              </a:rPr>
              <a:t>এইচআইভি</a:t>
            </a:r>
            <a:r>
              <a:rPr lang="en-US" sz="4800" u="sng" dirty="0" smtClean="0">
                <a:solidFill>
                  <a:srgbClr val="0066FF"/>
                </a:solidFill>
                <a:latin typeface="NikoshBAN" pitchFamily="2" charset="0"/>
                <a:cs typeface="NikoshBAN" pitchFamily="2" charset="0"/>
              </a:rPr>
              <a:t> </a:t>
            </a:r>
            <a:r>
              <a:rPr lang="bn-BD" sz="4800" u="sng" dirty="0" smtClean="0">
                <a:solidFill>
                  <a:srgbClr val="0066FF"/>
                </a:solidFill>
                <a:latin typeface="NikoshBAN" pitchFamily="2" charset="0"/>
                <a:cs typeface="NikoshBAN" pitchFamily="2" charset="0"/>
              </a:rPr>
              <a:t>ও</a:t>
            </a:r>
            <a:r>
              <a:rPr lang="en-US" sz="4800" u="sng" dirty="0" smtClean="0">
                <a:solidFill>
                  <a:srgbClr val="0066FF"/>
                </a:solidFill>
                <a:latin typeface="NikoshBAN" pitchFamily="2" charset="0"/>
                <a:cs typeface="NikoshBAN" pitchFamily="2" charset="0"/>
              </a:rPr>
              <a:t> </a:t>
            </a:r>
            <a:r>
              <a:rPr lang="bn-BD" sz="4800" u="sng" dirty="0" smtClean="0">
                <a:solidFill>
                  <a:srgbClr val="0066FF"/>
                </a:solidFill>
                <a:latin typeface="NikoshBAN" pitchFamily="2" charset="0"/>
                <a:cs typeface="NikoshBAN" pitchFamily="2" charset="0"/>
              </a:rPr>
              <a:t>এইডস(</a:t>
            </a:r>
            <a:r>
              <a:rPr lang="en-US" sz="4800" u="sng" dirty="0" smtClean="0">
                <a:solidFill>
                  <a:srgbClr val="0066FF"/>
                </a:solidFill>
                <a:latin typeface="NikoshBAN" pitchFamily="2" charset="0"/>
                <a:cs typeface="NikoshBAN" pitchFamily="2" charset="0"/>
              </a:rPr>
              <a:t>HIV &amp; AIDS</a:t>
            </a:r>
            <a:r>
              <a:rPr lang="bn-BD" sz="4800" u="sng" dirty="0" smtClean="0">
                <a:solidFill>
                  <a:srgbClr val="0066FF"/>
                </a:solidFill>
                <a:latin typeface="NikoshBAN" pitchFamily="2" charset="0"/>
                <a:cs typeface="NikoshBAN" pitchFamily="2" charset="0"/>
              </a:rPr>
              <a:t>) </a:t>
            </a:r>
            <a:endParaRPr lang="bn-BD" sz="4800" u="sng" dirty="0">
              <a:solidFill>
                <a:srgbClr val="0066FF"/>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290513" y="381000"/>
            <a:ext cx="8624887" cy="6172199"/>
          </a:xfrm>
          <a:prstGeom prst="rect">
            <a:avLst/>
          </a:prstGeom>
        </p:spPr>
        <p:style>
          <a:lnRef idx="1">
            <a:schemeClr val="dk1"/>
          </a:lnRef>
          <a:fillRef idx="2">
            <a:schemeClr val="dk1"/>
          </a:fillRef>
          <a:effectRef idx="1">
            <a:schemeClr val="dk1"/>
          </a:effectRef>
          <a:fontRef idx="minor">
            <a:schemeClr val="dk1"/>
          </a:fontRef>
        </p:style>
        <p:txBody>
          <a:bodyPr/>
          <a:lstStyle/>
          <a:p>
            <a:pPr>
              <a:defRPr/>
            </a:pPr>
            <a:r>
              <a:rPr lang="bn-BD" sz="3600" dirty="0" smtClean="0">
                <a:solidFill>
                  <a:srgbClr val="000099"/>
                </a:solidFill>
                <a:latin typeface="NikoshBAN" pitchFamily="2" charset="0"/>
                <a:cs typeface="NikoshBAN" pitchFamily="2" charset="0"/>
              </a:rPr>
              <a:t>                 </a:t>
            </a:r>
          </a:p>
          <a:p>
            <a:pPr>
              <a:defRPr/>
            </a:pPr>
            <a:r>
              <a:rPr lang="bn-BD" sz="3600" dirty="0" smtClean="0">
                <a:solidFill>
                  <a:srgbClr val="000099"/>
                </a:solidFill>
                <a:latin typeface="NikoshBAN" pitchFamily="2" charset="0"/>
                <a:cs typeface="NikoshBAN" pitchFamily="2" charset="0"/>
              </a:rPr>
              <a:t>            </a:t>
            </a:r>
            <a:r>
              <a:rPr lang="bn-BD" sz="7200" dirty="0" smtClean="0">
                <a:solidFill>
                  <a:srgbClr val="000099"/>
                </a:solidFill>
                <a:latin typeface="NikoshBAN" pitchFamily="2" charset="0"/>
                <a:cs typeface="NikoshBAN" pitchFamily="2" charset="0"/>
              </a:rPr>
              <a:t>আচরণিক উদ্দেশ্য</a:t>
            </a:r>
            <a:endParaRPr lang="bn-BD" sz="3600" dirty="0" smtClean="0">
              <a:solidFill>
                <a:srgbClr val="000099"/>
              </a:solidFill>
              <a:latin typeface="NikoshBAN" pitchFamily="2" charset="0"/>
              <a:cs typeface="NikoshBAN" pitchFamily="2" charset="0"/>
            </a:endParaRPr>
          </a:p>
          <a:p>
            <a:pPr>
              <a:defRPr/>
            </a:pPr>
            <a:endParaRPr lang="bn-BD" sz="3600" dirty="0" smtClean="0">
              <a:solidFill>
                <a:srgbClr val="000099"/>
              </a:solidFill>
              <a:latin typeface="NikoshBAN" pitchFamily="2" charset="0"/>
              <a:cs typeface="NikoshBAN" pitchFamily="2" charset="0"/>
            </a:endParaRPr>
          </a:p>
          <a:p>
            <a:pPr>
              <a:defRPr/>
            </a:pPr>
            <a:r>
              <a:rPr lang="bn-BD" sz="4000" dirty="0" smtClean="0">
                <a:solidFill>
                  <a:srgbClr val="000099"/>
                </a:solidFill>
                <a:latin typeface="NikoshBAN" pitchFamily="2" charset="0"/>
                <a:cs typeface="NikoshBAN" pitchFamily="2" charset="0"/>
              </a:rPr>
              <a:t>এই পাঠ শেষে শিক্ষার্থীরা...</a:t>
            </a:r>
            <a:endParaRPr lang="bn-BD" sz="2400" dirty="0" smtClean="0">
              <a:solidFill>
                <a:srgbClr val="000099"/>
              </a:solidFill>
              <a:latin typeface="NikoshBAN" pitchFamily="2" charset="0"/>
              <a:cs typeface="NikoshBAN" pitchFamily="2" charset="0"/>
            </a:endParaRPr>
          </a:p>
          <a:p>
            <a:pPr>
              <a:buFont typeface="Wingdings" pitchFamily="2" charset="2"/>
              <a:buChar char="Ø"/>
              <a:defRPr/>
            </a:pPr>
            <a:r>
              <a:rPr lang="en-US" sz="3600" dirty="0" smtClean="0">
                <a:solidFill>
                  <a:srgbClr val="000099"/>
                </a:solidFill>
                <a:latin typeface="NikoshBAN" pitchFamily="2" charset="0"/>
                <a:cs typeface="NikoshBAN" pitchFamily="2" charset="0"/>
              </a:rPr>
              <a:t>HIV</a:t>
            </a:r>
            <a:r>
              <a:rPr lang="bn-BD" sz="3600" dirty="0" smtClean="0">
                <a:solidFill>
                  <a:srgbClr val="000099"/>
                </a:solidFill>
                <a:latin typeface="NikoshBAN" pitchFamily="2" charset="0"/>
                <a:cs typeface="NikoshBAN" pitchFamily="2" charset="0"/>
              </a:rPr>
              <a:t> কী তা বলতে পারবে।</a:t>
            </a:r>
          </a:p>
          <a:p>
            <a:pPr>
              <a:buFont typeface="Wingdings" pitchFamily="2" charset="2"/>
              <a:buChar char="Ø"/>
              <a:defRPr/>
            </a:pPr>
            <a:r>
              <a:rPr lang="bn-BD" sz="3600" dirty="0" smtClean="0">
                <a:solidFill>
                  <a:srgbClr val="000099"/>
                </a:solidFill>
                <a:latin typeface="NikoshBAN" pitchFamily="2" charset="0"/>
                <a:cs typeface="NikoshBAN" pitchFamily="2" charset="0"/>
              </a:rPr>
              <a:t>এইডস কী তা বলতে পারবে।</a:t>
            </a:r>
          </a:p>
          <a:p>
            <a:pPr>
              <a:buFont typeface="Wingdings" pitchFamily="2" charset="2"/>
              <a:buChar char="Ø"/>
              <a:defRPr/>
            </a:pPr>
            <a:r>
              <a:rPr lang="bn-BD" sz="3600" dirty="0" smtClean="0">
                <a:solidFill>
                  <a:srgbClr val="000099"/>
                </a:solidFill>
                <a:latin typeface="NikoshBAN" pitchFamily="2" charset="0"/>
                <a:cs typeface="NikoshBAN" pitchFamily="2" charset="0"/>
              </a:rPr>
              <a:t>এইডস ছড়ানোর কারণসমূহ উল্লেখ করতে পারবে। </a:t>
            </a:r>
          </a:p>
          <a:p>
            <a:pPr>
              <a:buFont typeface="Wingdings" pitchFamily="2" charset="2"/>
              <a:buChar char="Ø"/>
              <a:defRPr/>
            </a:pPr>
            <a:r>
              <a:rPr lang="bn-BD" sz="3600" dirty="0" smtClean="0">
                <a:solidFill>
                  <a:srgbClr val="000099"/>
                </a:solidFill>
                <a:latin typeface="NikoshBAN" pitchFamily="2" charset="0"/>
                <a:cs typeface="NikoshBAN" pitchFamily="2" charset="0"/>
              </a:rPr>
              <a:t>এইডস </a:t>
            </a:r>
            <a:r>
              <a:rPr lang="bn-BD" sz="3600" dirty="0">
                <a:solidFill>
                  <a:srgbClr val="000099"/>
                </a:solidFill>
                <a:latin typeface="NikoshBAN" pitchFamily="2" charset="0"/>
                <a:cs typeface="NikoshBAN" pitchFamily="2" charset="0"/>
              </a:rPr>
              <a:t>এর লক্ষণ সমূহ বর্ণনা করতে পারবে। </a:t>
            </a:r>
          </a:p>
          <a:p>
            <a:pPr>
              <a:buFont typeface="Wingdings" pitchFamily="2" charset="2"/>
              <a:buChar char="Ø"/>
              <a:defRPr/>
            </a:pPr>
            <a:r>
              <a:rPr lang="bn-BD" sz="3600" dirty="0" smtClean="0">
                <a:solidFill>
                  <a:srgbClr val="000099"/>
                </a:solidFill>
                <a:latin typeface="NikoshBAN" pitchFamily="2" charset="0"/>
                <a:cs typeface="NikoshBAN" pitchFamily="2" charset="0"/>
              </a:rPr>
              <a:t> </a:t>
            </a:r>
            <a:r>
              <a:rPr lang="bn-BD" sz="3600" dirty="0">
                <a:solidFill>
                  <a:srgbClr val="000099"/>
                </a:solidFill>
                <a:latin typeface="NikoshBAN" pitchFamily="2" charset="0"/>
                <a:cs typeface="NikoshBAN" pitchFamily="2" charset="0"/>
              </a:rPr>
              <a:t>এইডস </a:t>
            </a:r>
            <a:r>
              <a:rPr lang="bn-BD" sz="3600" dirty="0" smtClean="0">
                <a:solidFill>
                  <a:srgbClr val="000099"/>
                </a:solidFill>
                <a:latin typeface="NikoshBAN" pitchFamily="2" charset="0"/>
                <a:cs typeface="NikoshBAN" pitchFamily="2" charset="0"/>
              </a:rPr>
              <a:t>প্রতিরোধের উপায়সমূহ ব্যাখ্যা করতে পারবে</a:t>
            </a:r>
            <a:r>
              <a:rPr lang="bn-BD" sz="3600" dirty="0">
                <a:solidFill>
                  <a:srgbClr val="000099"/>
                </a:solidFill>
                <a:latin typeface="NikoshBAN" pitchFamily="2" charset="0"/>
                <a:cs typeface="NikoshBAN" pitchFamily="2"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a:solidFill>
            <a:schemeClr val="accent1">
              <a:lumMod val="20000"/>
              <a:lumOff val="80000"/>
            </a:schemeClr>
          </a:solidFill>
          <a:ln>
            <a:solidFill>
              <a:srgbClr val="0066FF"/>
            </a:solidFill>
          </a:ln>
        </p:spPr>
        <p:txBody>
          <a:bodyPr rtlCol="0">
            <a:normAutofit/>
          </a:bodyPr>
          <a:lstStyle/>
          <a:p>
            <a:pPr eaLnBrk="1" fontAlgn="auto" hangingPunct="1">
              <a:spcAft>
                <a:spcPts val="0"/>
              </a:spcAft>
              <a:defRPr/>
            </a:pPr>
            <a:r>
              <a:rPr lang="bn-BD" sz="5400" dirty="0" smtClean="0">
                <a:solidFill>
                  <a:srgbClr val="0070C0"/>
                </a:solidFill>
                <a:latin typeface="NikoshBAN" pitchFamily="2" charset="0"/>
                <a:cs typeface="NikoshBAN" pitchFamily="2" charset="0"/>
              </a:rPr>
              <a:t>এসো আমরা একটি ভিডিও ক্লিপ দেখি</a:t>
            </a:r>
            <a:endParaRPr lang="en-US" sz="5400" dirty="0" smtClean="0">
              <a:solidFill>
                <a:srgbClr val="0070C0"/>
              </a:solidFill>
              <a:latin typeface="NikoshBAN" pitchFamily="2" charset="0"/>
              <a:cs typeface="NikoshBAN" pitchFamily="2" charset="0"/>
            </a:endParaRPr>
          </a:p>
        </p:txBody>
      </p:sp>
      <p:graphicFrame>
        <p:nvGraphicFramePr>
          <p:cNvPr id="19459" name="Object 3">
            <a:hlinkClick r:id="" action="ppaction://ole?verb=0"/>
          </p:cNvPr>
          <p:cNvGraphicFramePr>
            <a:graphicFrameLocks noChangeAspect="1"/>
          </p:cNvGraphicFramePr>
          <p:nvPr/>
        </p:nvGraphicFramePr>
        <p:xfrm>
          <a:off x="3200400" y="2743200"/>
          <a:ext cx="1992313" cy="1681163"/>
        </p:xfrm>
        <a:graphic>
          <a:graphicData uri="http://schemas.openxmlformats.org/presentationml/2006/ole">
            <p:oleObj spid="_x0000_s19459" name="Package" showAsIcon="1" r:id="rId3" imgW="914400" imgH="77148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096000" cy="792162"/>
          </a:xfrm>
        </p:spPr>
        <p:style>
          <a:lnRef idx="1">
            <a:schemeClr val="accent1"/>
          </a:lnRef>
          <a:fillRef idx="2">
            <a:schemeClr val="accent1"/>
          </a:fillRef>
          <a:effectRef idx="1">
            <a:schemeClr val="accent1"/>
          </a:effectRef>
          <a:fontRef idx="minor">
            <a:schemeClr val="dk1"/>
          </a:fontRef>
        </p:style>
        <p:txBody>
          <a:bodyPr/>
          <a:lstStyle/>
          <a:p>
            <a:r>
              <a:rPr lang="en-US" dirty="0" smtClean="0">
                <a:latin typeface="NikoshBAN" pitchFamily="2" charset="0"/>
                <a:cs typeface="NikoshBAN" pitchFamily="2" charset="0"/>
              </a:rPr>
              <a:t>HIV(</a:t>
            </a:r>
            <a:r>
              <a:rPr lang="bn-BD" dirty="0" smtClean="0">
                <a:latin typeface="NikoshBAN" pitchFamily="2" charset="0"/>
                <a:cs typeface="NikoshBAN" pitchFamily="2" charset="0"/>
              </a:rPr>
              <a:t>এইচআইভি</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304800" y="1066800"/>
            <a:ext cx="8382000" cy="4525963"/>
          </a:xfrm>
        </p:spPr>
        <p:txBody>
          <a:bodyPr/>
          <a:lstStyle/>
          <a:p>
            <a:r>
              <a:rPr lang="en-US" dirty="0" smtClean="0">
                <a:latin typeface="NikoshBAN" pitchFamily="2" charset="0"/>
                <a:cs typeface="NikoshBAN" pitchFamily="2" charset="0"/>
              </a:rPr>
              <a:t>H= Human(</a:t>
            </a:r>
            <a:r>
              <a:rPr lang="bn-BD" dirty="0" smtClean="0">
                <a:latin typeface="NikoshBAN" pitchFamily="2" charset="0"/>
                <a:cs typeface="NikoshBAN" pitchFamily="2" charset="0"/>
              </a:rPr>
              <a:t>মানুষের</a:t>
            </a:r>
            <a:r>
              <a:rPr lang="en-US" dirty="0" smtClean="0">
                <a:latin typeface="NikoshBAN" pitchFamily="2" charset="0"/>
                <a:cs typeface="NikoshBAN" pitchFamily="2" charset="0"/>
              </a:rPr>
              <a:t>)</a:t>
            </a:r>
          </a:p>
          <a:p>
            <a:r>
              <a:rPr lang="en-US" dirty="0" smtClean="0">
                <a:latin typeface="NikoshBAN" pitchFamily="2" charset="0"/>
                <a:cs typeface="NikoshBAN" pitchFamily="2" charset="0"/>
              </a:rPr>
              <a:t>I= Immunodeficiency</a:t>
            </a:r>
            <a:r>
              <a:rPr lang="bn-BD" dirty="0" smtClean="0">
                <a:latin typeface="NikoshBAN" pitchFamily="2" charset="0"/>
                <a:cs typeface="NikoshBAN" pitchFamily="2" charset="0"/>
              </a:rPr>
              <a:t>(রোগ প্রতিরোধ ক্ষমতা হ্রাস)</a:t>
            </a:r>
            <a:endParaRPr lang="en-US" dirty="0" smtClean="0">
              <a:latin typeface="NikoshBAN" pitchFamily="2" charset="0"/>
              <a:cs typeface="NikoshBAN" pitchFamily="2" charset="0"/>
            </a:endParaRPr>
          </a:p>
          <a:p>
            <a:r>
              <a:rPr lang="en-US" dirty="0" smtClean="0">
                <a:latin typeface="NikoshBAN" pitchFamily="2" charset="0"/>
                <a:cs typeface="NikoshBAN" pitchFamily="2" charset="0"/>
              </a:rPr>
              <a:t>V= Virus</a:t>
            </a:r>
            <a:r>
              <a:rPr lang="bn-BD" dirty="0" smtClean="0">
                <a:latin typeface="NikoshBAN" pitchFamily="2" charset="0"/>
                <a:cs typeface="NikoshBAN" pitchFamily="2" charset="0"/>
              </a:rPr>
              <a:t>(জীবানূ)</a:t>
            </a:r>
            <a:endParaRPr lang="en-US" sz="8800" dirty="0" smtClean="0"/>
          </a:p>
          <a:p>
            <a:endParaRPr lang="en-US" dirty="0">
              <a:latin typeface="NikoshBAN" pitchFamily="2" charset="0"/>
              <a:cs typeface="NikoshBAN" pitchFamily="2" charset="0"/>
            </a:endParaRPr>
          </a:p>
        </p:txBody>
      </p:sp>
      <p:sp>
        <p:nvSpPr>
          <p:cNvPr id="7" name="TextBox 6"/>
          <p:cNvSpPr txBox="1"/>
          <p:nvPr/>
        </p:nvSpPr>
        <p:spPr>
          <a:xfrm>
            <a:off x="838200" y="5638800"/>
            <a:ext cx="7620000" cy="1077218"/>
          </a:xfrm>
          <a:prstGeom prst="rect">
            <a:avLst/>
          </a:prstGeom>
          <a:noFill/>
          <a:ln w="28575">
            <a:solidFill>
              <a:srgbClr val="C00000"/>
            </a:solidFill>
          </a:ln>
        </p:spPr>
        <p:txBody>
          <a:bodyPr wrap="square" rtlCol="0">
            <a:spAutoFit/>
          </a:bodyPr>
          <a:lstStyle/>
          <a:p>
            <a:pPr algn="ctr"/>
            <a:r>
              <a:rPr lang="en-US" sz="3200" b="1" dirty="0" err="1" smtClean="0">
                <a:solidFill>
                  <a:srgbClr val="0000FF"/>
                </a:solidFill>
                <a:latin typeface="NikoshBAN" pitchFamily="2" charset="0"/>
                <a:cs typeface="NikoshBAN" pitchFamily="2" charset="0"/>
              </a:rPr>
              <a:t>এইচ</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আই</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ভি</a:t>
            </a:r>
            <a:r>
              <a:rPr lang="bn-BD"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হচ্ছে</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মানুষের</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দেহে</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অবস্থানরত</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একটি</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জীবানু</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যা</a:t>
            </a:r>
            <a:r>
              <a:rPr lang="en-US" sz="3200" b="1" dirty="0" smtClean="0">
                <a:solidFill>
                  <a:srgbClr val="0000FF"/>
                </a:solidFill>
                <a:latin typeface="NikoshBAN" pitchFamily="2" charset="0"/>
                <a:cs typeface="NikoshBAN" pitchFamily="2" charset="0"/>
              </a:rPr>
              <a:t> </a:t>
            </a:r>
            <a:r>
              <a:rPr lang="bn-BD" sz="3200" b="1" dirty="0" smtClean="0">
                <a:solidFill>
                  <a:srgbClr val="0000FF"/>
                </a:solidFill>
                <a:latin typeface="NikoshBAN" pitchFamily="2" charset="0"/>
                <a:cs typeface="NikoshBAN" pitchFamily="2" charset="0"/>
              </a:rPr>
              <a:t>তাদের দেহের </a:t>
            </a:r>
            <a:r>
              <a:rPr lang="en-US" sz="3200" b="1" dirty="0" err="1" smtClean="0">
                <a:solidFill>
                  <a:srgbClr val="0000FF"/>
                </a:solidFill>
                <a:latin typeface="NikoshBAN" pitchFamily="2" charset="0"/>
                <a:cs typeface="NikoshBAN" pitchFamily="2" charset="0"/>
              </a:rPr>
              <a:t>রোগ</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প্রতিরোধ</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ক্ষমতা</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নষ্ট</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করে</a:t>
            </a:r>
            <a:r>
              <a:rPr lang="en-US" sz="3200" b="1" dirty="0" smtClean="0">
                <a:solidFill>
                  <a:srgbClr val="0000FF"/>
                </a:solidFill>
                <a:latin typeface="NikoshBAN" pitchFamily="2" charset="0"/>
                <a:cs typeface="NikoshBAN" pitchFamily="2" charset="0"/>
              </a:rPr>
              <a:t> </a:t>
            </a:r>
            <a:r>
              <a:rPr lang="en-US" sz="3200" b="1" dirty="0" err="1" smtClean="0">
                <a:solidFill>
                  <a:srgbClr val="0000FF"/>
                </a:solidFill>
                <a:latin typeface="NikoshBAN" pitchFamily="2" charset="0"/>
                <a:cs typeface="NikoshBAN" pitchFamily="2" charset="0"/>
              </a:rPr>
              <a:t>দেয়</a:t>
            </a:r>
            <a:r>
              <a:rPr lang="en-US" sz="3200" b="1" dirty="0" smtClean="0">
                <a:solidFill>
                  <a:srgbClr val="0000FF"/>
                </a:solidFill>
                <a:latin typeface="NikoshBAN" pitchFamily="2" charset="0"/>
                <a:cs typeface="NikoshBAN" pitchFamily="2" charset="0"/>
              </a:rPr>
              <a:t> </a:t>
            </a:r>
            <a:r>
              <a:rPr lang="bn-BD" sz="3200" b="1" dirty="0" smtClean="0">
                <a:solidFill>
                  <a:srgbClr val="0000FF"/>
                </a:solidFill>
                <a:latin typeface="NikoshBAN" pitchFamily="2" charset="0"/>
                <a:cs typeface="NikoshBAN" pitchFamily="2" charset="0"/>
              </a:rPr>
              <a:t>।</a:t>
            </a:r>
            <a:endParaRPr lang="en-US" sz="3200" dirty="0">
              <a:solidFill>
                <a:srgbClr val="0000FF"/>
              </a:solidFill>
            </a:endParaRPr>
          </a:p>
        </p:txBody>
      </p:sp>
      <p:sp>
        <p:nvSpPr>
          <p:cNvPr id="8" name="Rectangle 7"/>
          <p:cNvSpPr/>
          <p:nvPr/>
        </p:nvSpPr>
        <p:spPr>
          <a:xfrm>
            <a:off x="4343400" y="2286000"/>
            <a:ext cx="3733800" cy="3200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একক কাজ(সময় ২ মিনিট)</a:t>
            </a:r>
          </a:p>
          <a:p>
            <a:pPr algn="ctr"/>
            <a:r>
              <a:rPr lang="bn-BD" sz="3200" dirty="0" smtClean="0">
                <a:latin typeface="NikoshBAN" pitchFamily="2" charset="0"/>
                <a:cs typeface="NikoshBAN" pitchFamily="2" charset="0"/>
              </a:rPr>
              <a:t>উপরের ক্লু দেখে এইচআইভি কী লিখ?</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TotalTime>
  <Words>409</Words>
  <Application>Microsoft Office PowerPoint</Application>
  <PresentationFormat>On-screen Show (4:3)</PresentationFormat>
  <Paragraphs>69</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Package</vt:lpstr>
      <vt:lpstr>                       স্বাগতম    </vt:lpstr>
      <vt:lpstr>Slide 2</vt:lpstr>
      <vt:lpstr>শ্রেণি - নবম বিষয়ঃসাধারণ বিজ্ঞান সময়ঃ৫০মিনিট তারিখঃ২৮-০৩-২০১৩ইং</vt:lpstr>
      <vt:lpstr>Slide 4</vt:lpstr>
      <vt:lpstr>Slide 5</vt:lpstr>
      <vt:lpstr>Slide 6</vt:lpstr>
      <vt:lpstr>Slide 7</vt:lpstr>
      <vt:lpstr>এসো আমরা একটি ভিডিও ক্লিপ দেখি</vt:lpstr>
      <vt:lpstr>HIV(এইচআইভি)</vt:lpstr>
      <vt:lpstr>এইডস(AIDS)</vt:lpstr>
      <vt:lpstr>Slide 11</vt:lpstr>
      <vt:lpstr>Slide 12</vt:lpstr>
      <vt:lpstr>Slide 13</vt:lpstr>
      <vt:lpstr> এইডস যেভাবে ছড়ায় </vt:lpstr>
      <vt:lpstr>Slide 15</vt:lpstr>
      <vt:lpstr>Slide 16</vt:lpstr>
      <vt:lpstr>Slide 17</vt:lpstr>
      <vt:lpstr>এইডস প্রতিরোধের উপায়  ১।HIVসংক্রমণ কিভাবে ঘটে সে সম্বন্ধে সবাইকে শিক্ষা দেওয়া। ২।ধর্মীয় অনুশাসন মেনে চলা। ৩।পরীক্ষা করে রক্ত নেওয়া বা দেওয়া। ৪।একই সিরিঞ্জ বার বার ব্যবহার না করা। ৫। অনিয়ন্ত্রিত যৌন সর্ম্পক থেকে বিরত থাকা। </vt:lpstr>
      <vt:lpstr>Slide 19</vt:lpstr>
      <vt:lpstr>Slide 20</vt:lpstr>
      <vt:lpstr>Slide 21</vt:lpstr>
      <vt:lpstr>Slide 22</vt:lpstr>
    </vt:vector>
  </TitlesOfParts>
  <Company>Com Valley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cvl</dc:creator>
  <cp:lastModifiedBy>ttc</cp:lastModifiedBy>
  <cp:revision>124</cp:revision>
  <dcterms:created xsi:type="dcterms:W3CDTF">2011-10-16T04:18:08Z</dcterms:created>
  <dcterms:modified xsi:type="dcterms:W3CDTF">2013-04-12T12:17:03Z</dcterms:modified>
</cp:coreProperties>
</file>